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7"/>
  </p:notesMasterIdLst>
  <p:handoutMasterIdLst>
    <p:handoutMasterId r:id="rId18"/>
  </p:handoutMasterIdLst>
  <p:sldIdLst>
    <p:sldId id="505" r:id="rId2"/>
    <p:sldId id="577" r:id="rId3"/>
    <p:sldId id="579" r:id="rId4"/>
    <p:sldId id="565" r:id="rId5"/>
    <p:sldId id="578" r:id="rId6"/>
    <p:sldId id="584" r:id="rId7"/>
    <p:sldId id="585" r:id="rId8"/>
    <p:sldId id="580" r:id="rId9"/>
    <p:sldId id="582" r:id="rId10"/>
    <p:sldId id="587" r:id="rId11"/>
    <p:sldId id="586" r:id="rId12"/>
    <p:sldId id="588" r:id="rId13"/>
    <p:sldId id="581" r:id="rId14"/>
    <p:sldId id="590" r:id="rId15"/>
    <p:sldId id="589" r:id="rId16"/>
  </p:sldIdLst>
  <p:sldSz cx="9144000" cy="6858000" type="screen4x3"/>
  <p:notesSz cx="9144000" cy="6858000"/>
  <p:defaultTextStyle>
    <a:defPPr>
      <a:defRPr lang="en-GB"/>
    </a:defPPr>
    <a:lvl1pPr algn="l" rtl="0" fontAlgn="base">
      <a:spcBef>
        <a:spcPct val="0"/>
      </a:spcBef>
      <a:spcAft>
        <a:spcPct val="0"/>
      </a:spcAft>
      <a:defRPr sz="36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36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36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36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3600" kern="1200">
        <a:solidFill>
          <a:schemeClr val="tx1"/>
        </a:solidFill>
        <a:latin typeface="Times New Roman" pitchFamily="18" charset="0"/>
        <a:ea typeface="+mn-ea"/>
        <a:cs typeface="Arial" pitchFamily="34" charset="0"/>
      </a:defRPr>
    </a:lvl5pPr>
    <a:lvl6pPr marL="2286000" algn="l" defTabSz="914400" rtl="0" eaLnBrk="1" latinLnBrk="0" hangingPunct="1">
      <a:defRPr sz="3600" kern="1200">
        <a:solidFill>
          <a:schemeClr val="tx1"/>
        </a:solidFill>
        <a:latin typeface="Times New Roman" pitchFamily="18" charset="0"/>
        <a:ea typeface="+mn-ea"/>
        <a:cs typeface="Arial" pitchFamily="34" charset="0"/>
      </a:defRPr>
    </a:lvl6pPr>
    <a:lvl7pPr marL="2743200" algn="l" defTabSz="914400" rtl="0" eaLnBrk="1" latinLnBrk="0" hangingPunct="1">
      <a:defRPr sz="3600" kern="1200">
        <a:solidFill>
          <a:schemeClr val="tx1"/>
        </a:solidFill>
        <a:latin typeface="Times New Roman" pitchFamily="18" charset="0"/>
        <a:ea typeface="+mn-ea"/>
        <a:cs typeface="Arial" pitchFamily="34" charset="0"/>
      </a:defRPr>
    </a:lvl7pPr>
    <a:lvl8pPr marL="3200400" algn="l" defTabSz="914400" rtl="0" eaLnBrk="1" latinLnBrk="0" hangingPunct="1">
      <a:defRPr sz="3600" kern="1200">
        <a:solidFill>
          <a:schemeClr val="tx1"/>
        </a:solidFill>
        <a:latin typeface="Times New Roman" pitchFamily="18" charset="0"/>
        <a:ea typeface="+mn-ea"/>
        <a:cs typeface="Arial" pitchFamily="34" charset="0"/>
      </a:defRPr>
    </a:lvl8pPr>
    <a:lvl9pPr marL="3657600" algn="l" defTabSz="914400" rtl="0" eaLnBrk="1" latinLnBrk="0" hangingPunct="1">
      <a:defRPr sz="36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NAUDET VALERIE" initials="DV" lastIdx="0" clrIdx="0">
    <p:extLst>
      <p:ext uri="{19B8F6BF-5375-455C-9EA6-DF929625EA0E}">
        <p15:presenceInfo xmlns:p15="http://schemas.microsoft.com/office/powerpoint/2012/main" userId="6324db714b761572" providerId="Windows Live"/>
      </p:ext>
    </p:extLst>
  </p:cmAuthor>
  <p:cmAuthor id="2" name="V G" initials="VG" lastIdx="1" clrIdx="1">
    <p:extLst>
      <p:ext uri="{19B8F6BF-5375-455C-9EA6-DF929625EA0E}">
        <p15:presenceInfo xmlns:p15="http://schemas.microsoft.com/office/powerpoint/2012/main" userId="85b3b3144b46aa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CC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27" autoAdjust="0"/>
    <p:restoredTop sz="83175" autoAdjust="0"/>
  </p:normalViewPr>
  <p:slideViewPr>
    <p:cSldViewPr>
      <p:cViewPr varScale="1">
        <p:scale>
          <a:sx n="64" d="100"/>
          <a:sy n="64" d="100"/>
        </p:scale>
        <p:origin x="72" y="7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96" y="-132"/>
      </p:cViewPr>
      <p:guideLst>
        <p:guide orient="horz" pos="2160"/>
        <p:guide pos="288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4" y="-49456"/>
            <a:ext cx="9143999" cy="327199"/>
          </a:xfrm>
          <a:prstGeom prst="rect">
            <a:avLst/>
          </a:prstGeom>
          <a:solidFill>
            <a:srgbClr val="C00000"/>
          </a:solidFill>
          <a:ln w="9525">
            <a:noFill/>
            <a:miter lim="800000"/>
            <a:headEnd/>
            <a:tailEnd/>
          </a:ln>
          <a:effectLst/>
        </p:spPr>
        <p:txBody>
          <a:bodyPr wrap="square" lIns="92584" tIns="46292" rIns="92584" bIns="46292" anchor="ctr">
            <a:spAutoFit/>
          </a:bodyPr>
          <a:lstStyle/>
          <a:p>
            <a:pPr defTabSz="925839" eaLnBrk="0" hangingPunct="0">
              <a:tabLst>
                <a:tab pos="2734122" algn="ctr"/>
                <a:tab pos="3034697" algn="r"/>
                <a:tab pos="5468241" algn="r"/>
              </a:tabLst>
              <a:defRPr/>
            </a:pPr>
            <a:r>
              <a:rPr lang="en-US" sz="1500" i="1" dirty="0">
                <a:solidFill>
                  <a:schemeClr val="bg1"/>
                </a:solidFill>
                <a:latin typeface="Arial" pitchFamily="34" charset="0"/>
                <a:ea typeface="Calibri" pitchFamily="34" charset="0"/>
              </a:rPr>
              <a:t>Session</a:t>
            </a:r>
            <a:r>
              <a:rPr lang="en-US" sz="1500" b="1" i="1" dirty="0">
                <a:solidFill>
                  <a:schemeClr val="bg1"/>
                </a:solidFill>
                <a:latin typeface="Arial" pitchFamily="34" charset="0"/>
                <a:ea typeface="Calibri" pitchFamily="34" charset="0"/>
              </a:rPr>
              <a:t>   1.3  </a:t>
            </a:r>
            <a:r>
              <a:rPr lang="en-US" sz="1500" b="1" i="1" dirty="0" smtClean="0">
                <a:solidFill>
                  <a:schemeClr val="bg1"/>
                </a:solidFill>
                <a:latin typeface="Arial" pitchFamily="34" charset="0"/>
                <a:ea typeface="Calibri" pitchFamily="34" charset="0"/>
              </a:rPr>
              <a:t>Emergency shelter solutions</a:t>
            </a:r>
            <a:endParaRPr lang="en-US" dirty="0">
              <a:latin typeface="Arial" pitchFamily="34" charset="0"/>
            </a:endParaRPr>
          </a:p>
        </p:txBody>
      </p:sp>
      <p:sp>
        <p:nvSpPr>
          <p:cNvPr id="9" name="4 Marcador de número de diapositiva"/>
          <p:cNvSpPr>
            <a:spLocks noGrp="1"/>
          </p:cNvSpPr>
          <p:nvPr>
            <p:ph type="sldNum" sz="quarter" idx="3"/>
          </p:nvPr>
        </p:nvSpPr>
        <p:spPr>
          <a:xfrm>
            <a:off x="7978188" y="6552823"/>
            <a:ext cx="1165815" cy="305178"/>
          </a:xfrm>
          <a:prstGeom prst="rect">
            <a:avLst/>
          </a:prstGeom>
          <a:solidFill>
            <a:schemeClr val="bg2">
              <a:lumMod val="40000"/>
              <a:lumOff val="60000"/>
            </a:schemeClr>
          </a:solidFill>
        </p:spPr>
        <p:txBody>
          <a:bodyPr vert="horz" lIns="90917" tIns="45458" rIns="90917" bIns="45458" rtlCol="0" anchor="b"/>
          <a:lstStyle>
            <a:lvl1pPr algn="r">
              <a:defRPr sz="1000">
                <a:solidFill>
                  <a:schemeClr val="tx1">
                    <a:lumMod val="75000"/>
                    <a:lumOff val="25000"/>
                  </a:schemeClr>
                </a:solidFill>
                <a:latin typeface="Arial" pitchFamily="34" charset="0"/>
                <a:cs typeface="Arial" pitchFamily="34" charset="0"/>
              </a:defRPr>
            </a:lvl1pPr>
          </a:lstStyle>
          <a:p>
            <a:pPr>
              <a:defRPr/>
            </a:pPr>
            <a:r>
              <a:rPr lang="es-ES"/>
              <a:t>Page </a:t>
            </a:r>
            <a:fld id="{D640ADC0-7B0F-438F-9978-EA8B9CAE98FE}" type="slidenum">
              <a:rPr lang="es-ES" b="1"/>
              <a:pPr>
                <a:defRPr/>
              </a:pPr>
              <a:t>‹#›</a:t>
            </a:fld>
            <a:endParaRPr lang="es-ES" b="1"/>
          </a:p>
        </p:txBody>
      </p:sp>
      <p:sp>
        <p:nvSpPr>
          <p:cNvPr id="11" name="Rectangle 7"/>
          <p:cNvSpPr>
            <a:spLocks noChangeArrowheads="1"/>
          </p:cNvSpPr>
          <p:nvPr/>
        </p:nvSpPr>
        <p:spPr bwMode="auto">
          <a:xfrm>
            <a:off x="1" y="6532505"/>
            <a:ext cx="8220190" cy="325491"/>
          </a:xfrm>
          <a:prstGeom prst="rect">
            <a:avLst/>
          </a:prstGeom>
          <a:solidFill>
            <a:srgbClr val="404040"/>
          </a:solidFill>
          <a:ln w="9525">
            <a:noFill/>
            <a:miter lim="800000"/>
            <a:headEnd/>
            <a:tailEnd/>
          </a:ln>
          <a:effectLst/>
        </p:spPr>
        <p:txBody>
          <a:bodyPr wrap="square" lIns="90909" tIns="45454" rIns="90909" bIns="45454" anchor="ctr">
            <a:spAutoFit/>
          </a:bodyPr>
          <a:lstStyle/>
          <a:p>
            <a:pPr algn="r" defTabSz="907600" eaLnBrk="0" hangingPunct="0">
              <a:tabLst>
                <a:tab pos="2683131" algn="ctr"/>
                <a:tab pos="3698627" algn="l"/>
                <a:tab pos="5367848" algn="r"/>
              </a:tabLst>
              <a:defRPr/>
            </a:pPr>
            <a:r>
              <a:rPr lang="en-US" sz="1500" dirty="0" smtClean="0">
                <a:solidFill>
                  <a:srgbClr val="FFFFFF"/>
                </a:solidFill>
                <a:latin typeface="Arial" charset="0"/>
                <a:cs typeface="Arial" charset="0"/>
              </a:rPr>
              <a:t>Shelter &amp; Settlements in Emergencies, Natural Disasters - IFRC STT   </a:t>
            </a:r>
          </a:p>
        </p:txBody>
      </p:sp>
      <p:grpSp>
        <p:nvGrpSpPr>
          <p:cNvPr id="12" name="Group 19"/>
          <p:cNvGrpSpPr>
            <a:grpSpLocks/>
          </p:cNvGrpSpPr>
          <p:nvPr/>
        </p:nvGrpSpPr>
        <p:grpSpPr bwMode="auto">
          <a:xfrm>
            <a:off x="127843" y="6641301"/>
            <a:ext cx="1481788" cy="153888"/>
            <a:chOff x="127400" y="10316214"/>
            <a:chExt cx="2055613" cy="272852"/>
          </a:xfrm>
        </p:grpSpPr>
        <p:pic>
          <p:nvPicPr>
            <p:cNvPr id="13" name="Picture 7"/>
            <p:cNvPicPr>
              <a:picLocks noChangeAspect="1" noChangeArrowheads="1"/>
            </p:cNvPicPr>
            <p:nvPr/>
          </p:nvPicPr>
          <p:blipFill>
            <a:blip r:embed="rId2" cstate="email"/>
            <a:srcRect/>
            <a:stretch>
              <a:fillRect/>
            </a:stretch>
          </p:blipFill>
          <p:spPr bwMode="auto">
            <a:xfrm>
              <a:off x="127400" y="10344835"/>
              <a:ext cx="271609" cy="180090"/>
            </a:xfrm>
            <a:prstGeom prst="rect">
              <a:avLst/>
            </a:prstGeom>
            <a:noFill/>
            <a:ln w="12700">
              <a:noFill/>
              <a:miter lim="800000"/>
              <a:headEnd/>
              <a:tailEnd/>
            </a:ln>
          </p:spPr>
        </p:pic>
        <p:sp>
          <p:nvSpPr>
            <p:cNvPr id="14" name="Rectangle 8"/>
            <p:cNvSpPr>
              <a:spLocks/>
            </p:cNvSpPr>
            <p:nvPr/>
          </p:nvSpPr>
          <p:spPr bwMode="auto">
            <a:xfrm>
              <a:off x="436911" y="10316214"/>
              <a:ext cx="1746102" cy="272852"/>
            </a:xfrm>
            <a:prstGeom prst="rect">
              <a:avLst/>
            </a:prstGeom>
            <a:noFill/>
            <a:ln w="12700">
              <a:noFill/>
              <a:miter lim="800000"/>
              <a:headEnd type="none" w="med" len="med"/>
              <a:tailEnd type="none" w="med" len="med"/>
            </a:ln>
          </p:spPr>
          <p:txBody>
            <a:bodyPr wrap="none" lIns="0" tIns="0" rIns="40639" bIns="0">
              <a:spAutoFit/>
            </a:bodyPr>
            <a:ls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37582">
                <a:defRPr/>
              </a:pPr>
              <a:r>
                <a:rPr lang="en-US" sz="500" dirty="0">
                  <a:solidFill>
                    <a:srgbClr val="FFFFFF"/>
                  </a:solidFill>
                  <a:latin typeface="Helvetica" charset="0"/>
                  <a:cs typeface="Helvetica" charset="0"/>
                  <a:sym typeface="Helvetica" charset="0"/>
                </a:rPr>
                <a:t>International Federation</a:t>
              </a:r>
            </a:p>
            <a:p>
              <a:pPr marL="37582">
                <a:defRPr/>
              </a:pPr>
              <a:r>
                <a:rPr lang="en-US" sz="500" dirty="0">
                  <a:solidFill>
                    <a:srgbClr val="FFFFFF"/>
                  </a:solidFill>
                  <a:latin typeface="Helvetica" charset="0"/>
                  <a:cs typeface="Helvetica" charset="0"/>
                  <a:sym typeface="Helvetica" charset="0"/>
                </a:rPr>
                <a:t>of Red Cross and Red Crescent Societies</a:t>
              </a:r>
            </a:p>
          </p:txBody>
        </p:sp>
      </p:grpSp>
    </p:spTree>
    <p:extLst>
      <p:ext uri="{BB962C8B-B14F-4D97-AF65-F5344CB8AC3E}">
        <p14:creationId xmlns:p14="http://schemas.microsoft.com/office/powerpoint/2010/main" val="3512253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3"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defRPr sz="1200">
                <a:latin typeface="Arial" charset="0"/>
                <a:cs typeface="Arial" charset="0"/>
              </a:defRPr>
            </a:lvl1pPr>
          </a:lstStyle>
          <a:p>
            <a:pPr>
              <a:defRPr/>
            </a:pPr>
            <a:endParaRPr lang="es-ES"/>
          </a:p>
        </p:txBody>
      </p:sp>
      <p:sp>
        <p:nvSpPr>
          <p:cNvPr id="9219" name="Rectangle 3"/>
          <p:cNvSpPr>
            <a:spLocks noGrp="1" noChangeArrowheads="1"/>
          </p:cNvSpPr>
          <p:nvPr>
            <p:ph type="dt" idx="1"/>
          </p:nvPr>
        </p:nvSpPr>
        <p:spPr bwMode="auto">
          <a:xfrm>
            <a:off x="5179272" y="5"/>
            <a:ext cx="3962546" cy="342956"/>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lvl1pPr algn="r">
              <a:defRPr sz="1200">
                <a:latin typeface="Arial" charset="0"/>
                <a:cs typeface="Arial" charset="0"/>
              </a:defRPr>
            </a:lvl1pPr>
          </a:lstStyle>
          <a:p>
            <a:pPr>
              <a:defRPr/>
            </a:pPr>
            <a:fld id="{291A81BB-F752-48B4-8B6D-C7849DCCDE83}" type="datetimeFigureOut">
              <a:rPr lang="es-ES"/>
              <a:pPr>
                <a:defRPr/>
              </a:pPr>
              <a:t>15/11/2017</a:t>
            </a:fld>
            <a:endParaRPr lang="es-ES"/>
          </a:p>
        </p:txBody>
      </p:sp>
      <p:sp>
        <p:nvSpPr>
          <p:cNvPr id="27652" name="Rectangle 4"/>
          <p:cNvSpPr>
            <a:spLocks noGrp="1" noRot="1" noChangeAspect="1" noChangeArrowheads="1" noTextEdit="1"/>
          </p:cNvSpPr>
          <p:nvPr>
            <p:ph type="sldImg" idx="2"/>
          </p:nvPr>
        </p:nvSpPr>
        <p:spPr bwMode="auto">
          <a:xfrm>
            <a:off x="2857500" y="514350"/>
            <a:ext cx="3429000" cy="2573338"/>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3097" y="3258084"/>
            <a:ext cx="7317822" cy="3085488"/>
          </a:xfrm>
          <a:prstGeom prst="rect">
            <a:avLst/>
          </a:prstGeom>
          <a:noFill/>
          <a:ln w="9525">
            <a:noFill/>
            <a:miter lim="800000"/>
            <a:headEnd/>
            <a:tailEnd/>
          </a:ln>
          <a:effectLst/>
        </p:spPr>
        <p:txBody>
          <a:bodyPr vert="horz" wrap="square" lIns="92592" tIns="46296" rIns="92592" bIns="4629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9222" name="Rectangle 6"/>
          <p:cNvSpPr>
            <a:spLocks noGrp="1" noChangeArrowheads="1"/>
          </p:cNvSpPr>
          <p:nvPr>
            <p:ph type="ftr" sz="quarter" idx="4"/>
          </p:nvPr>
        </p:nvSpPr>
        <p:spPr bwMode="auto">
          <a:xfrm>
            <a:off x="3"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defRPr sz="1200">
                <a:latin typeface="Arial" charset="0"/>
                <a:cs typeface="Arial" charset="0"/>
              </a:defRPr>
            </a:lvl1pPr>
          </a:lstStyle>
          <a:p>
            <a:pPr>
              <a:defRPr/>
            </a:pPr>
            <a:endParaRPr lang="es-ES"/>
          </a:p>
        </p:txBody>
      </p:sp>
      <p:sp>
        <p:nvSpPr>
          <p:cNvPr id="9223" name="Rectangle 7"/>
          <p:cNvSpPr>
            <a:spLocks noGrp="1" noChangeArrowheads="1"/>
          </p:cNvSpPr>
          <p:nvPr>
            <p:ph type="sldNum" sz="quarter" idx="5"/>
          </p:nvPr>
        </p:nvSpPr>
        <p:spPr bwMode="auto">
          <a:xfrm>
            <a:off x="5179272" y="6513935"/>
            <a:ext cx="3962546" cy="342956"/>
          </a:xfrm>
          <a:prstGeom prst="rect">
            <a:avLst/>
          </a:prstGeom>
          <a:noFill/>
          <a:ln w="9525">
            <a:noFill/>
            <a:miter lim="800000"/>
            <a:headEnd/>
            <a:tailEnd/>
          </a:ln>
          <a:effectLst/>
        </p:spPr>
        <p:txBody>
          <a:bodyPr vert="horz" wrap="square" lIns="92592" tIns="46296" rIns="92592" bIns="46296" numCol="1" anchor="b" anchorCtr="0" compatLnSpc="1">
            <a:prstTxWarp prst="textNoShape">
              <a:avLst/>
            </a:prstTxWarp>
          </a:bodyPr>
          <a:lstStyle>
            <a:lvl1pPr algn="r">
              <a:defRPr sz="1200">
                <a:latin typeface="Arial" pitchFamily="34" charset="0"/>
                <a:cs typeface="Arial" pitchFamily="34" charset="0"/>
              </a:defRPr>
            </a:lvl1pPr>
          </a:lstStyle>
          <a:p>
            <a:pPr>
              <a:defRPr/>
            </a:pPr>
            <a:fld id="{560A4DA9-D9E3-4062-883A-C04697E9AA5F}" type="slidenum">
              <a:rPr lang="en-GB"/>
              <a:pPr>
                <a:defRPr/>
              </a:pPr>
              <a:t>‹#›</a:t>
            </a:fld>
            <a:endParaRPr lang="en-GB"/>
          </a:p>
        </p:txBody>
      </p:sp>
    </p:spTree>
    <p:extLst>
      <p:ext uri="{BB962C8B-B14F-4D97-AF65-F5344CB8AC3E}">
        <p14:creationId xmlns:p14="http://schemas.microsoft.com/office/powerpoint/2010/main" val="24191947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Welcome.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a:t>
            </a:fld>
            <a:endParaRPr lang="en-GB"/>
          </a:p>
        </p:txBody>
      </p:sp>
    </p:spTree>
    <p:extLst>
      <p:ext uri="{BB962C8B-B14F-4D97-AF65-F5344CB8AC3E}">
        <p14:creationId xmlns:p14="http://schemas.microsoft.com/office/powerpoint/2010/main" val="759841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sv-SE" dirty="0" smtClean="0"/>
              <a:t>Show the first part of the video, on age and disability inclusion – stop at 6:15.</a:t>
            </a:r>
          </a:p>
          <a:p>
            <a:r>
              <a:rPr lang="sv-SE" dirty="0" smtClean="0"/>
              <a:t>Follow</a:t>
            </a:r>
            <a:r>
              <a:rPr lang="sv-SE" baseline="0" dirty="0" smtClean="0"/>
              <a:t> up with a discussion around the two questions above.</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5</a:t>
            </a:fld>
            <a:endParaRPr lang="en-GB"/>
          </a:p>
        </p:txBody>
      </p:sp>
    </p:spTree>
    <p:extLst>
      <p:ext uri="{BB962C8B-B14F-4D97-AF65-F5344CB8AC3E}">
        <p14:creationId xmlns:p14="http://schemas.microsoft.com/office/powerpoint/2010/main" val="178802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b-NO" sz="1200" kern="1200" dirty="0" smtClean="0">
                <a:solidFill>
                  <a:schemeClr val="tx1"/>
                </a:solidFill>
                <a:effectLst/>
                <a:latin typeface="Arial" pitchFamily="34" charset="0"/>
                <a:ea typeface="+mn-ea"/>
                <a:cs typeface="Arial" pitchFamily="34" charset="0"/>
              </a:rPr>
              <a:t>This</a:t>
            </a:r>
            <a:r>
              <a:rPr lang="nb-NO" sz="1200" kern="1200" baseline="0" dirty="0" smtClean="0">
                <a:solidFill>
                  <a:schemeClr val="tx1"/>
                </a:solidFill>
                <a:effectLst/>
                <a:latin typeface="Arial" pitchFamily="34" charset="0"/>
                <a:ea typeface="+mn-ea"/>
                <a:cs typeface="Arial" pitchFamily="34" charset="0"/>
              </a:rPr>
              <a:t> is not a session on «how to carry out assessments». You will be familiar with these documents, or with other assessment tools and approaches. They key for us is to understand the disability inputs required at each stage of the assessment in order to plan and implement an inclusive shelter and settlement programme.</a:t>
            </a:r>
            <a:endParaRPr lang="nb-NO"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9</a:t>
            </a:fld>
            <a:endParaRPr lang="en-GB"/>
          </a:p>
        </p:txBody>
      </p:sp>
    </p:spTree>
    <p:extLst>
      <p:ext uri="{BB962C8B-B14F-4D97-AF65-F5344CB8AC3E}">
        <p14:creationId xmlns:p14="http://schemas.microsoft.com/office/powerpoint/2010/main" val="2218219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10</a:t>
            </a:fld>
            <a:endParaRPr lang="en-GB"/>
          </a:p>
        </p:txBody>
      </p:sp>
    </p:spTree>
    <p:extLst>
      <p:ext uri="{BB962C8B-B14F-4D97-AF65-F5344CB8AC3E}">
        <p14:creationId xmlns:p14="http://schemas.microsoft.com/office/powerpoint/2010/main" val="739836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After 15 minutes, ask one group to present their inputs,</a:t>
            </a:r>
            <a:r>
              <a:rPr lang="nb-NO" baseline="0" dirty="0" smtClean="0"/>
              <a:t> and let other groups complement, ask questions and discuss.</a:t>
            </a:r>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13</a:t>
            </a:fld>
            <a:endParaRPr lang="en-GB"/>
          </a:p>
        </p:txBody>
      </p:sp>
    </p:spTree>
    <p:extLst>
      <p:ext uri="{BB962C8B-B14F-4D97-AF65-F5344CB8AC3E}">
        <p14:creationId xmlns:p14="http://schemas.microsoft.com/office/powerpoint/2010/main" val="231649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nb-NO" dirty="0" smtClean="0"/>
              <a:t>After 15 minutes, ask one group to present their inputs,</a:t>
            </a:r>
            <a:r>
              <a:rPr lang="nb-NO" baseline="0" dirty="0" smtClean="0"/>
              <a:t> and let other groups complement, ask questions and discuss.</a:t>
            </a:r>
            <a:endParaRPr lang="nb-NO" dirty="0" smtClean="0"/>
          </a:p>
          <a:p>
            <a:endParaRPr lang="nb-NO" dirty="0"/>
          </a:p>
        </p:txBody>
      </p:sp>
      <p:sp>
        <p:nvSpPr>
          <p:cNvPr id="4" name="Slide Number Placeholder 3"/>
          <p:cNvSpPr>
            <a:spLocks noGrp="1"/>
          </p:cNvSpPr>
          <p:nvPr>
            <p:ph type="sldNum" sz="quarter" idx="10"/>
          </p:nvPr>
        </p:nvSpPr>
        <p:spPr/>
        <p:txBody>
          <a:bodyPr/>
          <a:lstStyle/>
          <a:p>
            <a:pPr>
              <a:defRPr/>
            </a:pPr>
            <a:fld id="{560A4DA9-D9E3-4062-883A-C04697E9AA5F}" type="slidenum">
              <a:rPr lang="en-GB" smtClean="0"/>
              <a:pPr>
                <a:defRPr/>
              </a:pPr>
              <a:t>14</a:t>
            </a:fld>
            <a:endParaRPr lang="en-GB"/>
          </a:p>
        </p:txBody>
      </p:sp>
    </p:spTree>
    <p:extLst>
      <p:ext uri="{BB962C8B-B14F-4D97-AF65-F5344CB8AC3E}">
        <p14:creationId xmlns:p14="http://schemas.microsoft.com/office/powerpoint/2010/main" val="76789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solidFill>
            <a:srgbClr val="66584E">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53419"/>
              <a:ext cx="1144157" cy="307661"/>
            </a:xfrm>
            <a:prstGeom prst="rect">
              <a:avLst/>
            </a:prstGeom>
            <a:noFill/>
          </p:spPr>
          <p:txBody>
            <a:bodyPr lIns="0" tIns="0" rIns="0" bIns="0">
              <a:spAutoFit/>
            </a:bodyPr>
            <a:lstStyle/>
            <a:p>
              <a:pPr algn="ctr" rtl="1" fontAlgn="auto">
                <a:spcBef>
                  <a:spcPts val="0"/>
                </a:spcBef>
                <a:spcAft>
                  <a:spcPts val="0"/>
                </a:spcAft>
                <a:defRPr/>
              </a:pPr>
              <a:r>
                <a:rPr lang="en-US" sz="1000" b="1" baseline="0" dirty="0" smtClean="0">
                  <a:solidFill>
                    <a:schemeClr val="bg1"/>
                  </a:solidFill>
                  <a:latin typeface="Arial" pitchFamily="34" charset="0"/>
                  <a:cs typeface="Arial" pitchFamily="34" charset="0"/>
                </a:rPr>
                <a:t>]</a:t>
              </a:r>
              <a:r>
                <a:rPr lang="ar-LB" sz="1000" b="1" baseline="0" dirty="0" smtClean="0">
                  <a:solidFill>
                    <a:schemeClr val="bg1"/>
                  </a:solidFill>
                  <a:latin typeface="Arial" pitchFamily="34" charset="0"/>
                  <a:cs typeface="Arial" pitchFamily="34" charset="0"/>
                </a:rPr>
                <a:t>التاريخ، </a:t>
              </a:r>
              <a:endParaRPr lang="en-US" sz="1000" b="1" baseline="0" dirty="0" smtClean="0">
                <a:solidFill>
                  <a:schemeClr val="bg1"/>
                </a:solidFill>
                <a:latin typeface="Arial" pitchFamily="34" charset="0"/>
                <a:cs typeface="Arial" pitchFamily="34" charset="0"/>
              </a:endParaRPr>
            </a:p>
            <a:p>
              <a:pPr algn="ctr" rtl="1" fontAlgn="auto">
                <a:spcBef>
                  <a:spcPts val="0"/>
                </a:spcBef>
                <a:spcAft>
                  <a:spcPts val="0"/>
                </a:spcAft>
                <a:defRPr/>
              </a:pPr>
              <a:r>
                <a:rPr lang="ar-LB" sz="1000" b="1" baseline="0" dirty="0" smtClean="0">
                  <a:solidFill>
                    <a:schemeClr val="bg1"/>
                  </a:solidFill>
                  <a:latin typeface="Arial" pitchFamily="34" charset="0"/>
                  <a:cs typeface="Arial" pitchFamily="34" charset="0"/>
                </a:rPr>
                <a:t>الموقع</a:t>
              </a:r>
              <a:r>
                <a:rPr lang="en-US" sz="1000" b="1" baseline="0" dirty="0" smtClean="0">
                  <a:solidFill>
                    <a:schemeClr val="bg1"/>
                  </a:solidFill>
                  <a:latin typeface="Arial" pitchFamily="34" charset="0"/>
                  <a:cs typeface="Arial" pitchFamily="34" charset="0"/>
                </a:rPr>
                <a:t>[</a:t>
              </a:r>
              <a:endParaRPr lang="en-US" sz="1000" b="1" dirty="0" smtClean="0">
                <a:solidFill>
                  <a:schemeClr val="bg1"/>
                </a:solidFill>
                <a:latin typeface="Arial" pitchFamily="34" charset="0"/>
                <a:cs typeface="Arial" pitchFamily="34" charset="0"/>
              </a:endParaRP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without photo">
    <p:spTree>
      <p:nvGrpSpPr>
        <p:cNvPr id="1" name=""/>
        <p:cNvGrpSpPr/>
        <p:nvPr/>
      </p:nvGrpSpPr>
      <p:grpSpPr>
        <a:xfrm>
          <a:off x="0" y="0"/>
          <a:ext cx="0" cy="0"/>
          <a:chOff x="0" y="0"/>
          <a:chExt cx="0" cy="0"/>
        </a:xfrm>
      </p:grpSpPr>
      <p:sp>
        <p:nvSpPr>
          <p:cNvPr id="4" name="Rectangle 3"/>
          <p:cNvSpPr/>
          <p:nvPr userDrawn="1"/>
        </p:nvSpPr>
        <p:spPr>
          <a:xfrm>
            <a:off x="152400" y="152400"/>
            <a:ext cx="8839200" cy="5753100"/>
          </a:xfrm>
          <a:prstGeom prst="rect">
            <a:avLst/>
          </a:prstGeom>
          <a:blipFill dpi="0" rotWithShape="1">
            <a:blip r:embed="rId2"/>
            <a:srcRect/>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userDrawn="1"/>
        </p:nvGrpSpPr>
        <p:grpSpPr bwMode="auto">
          <a:xfrm>
            <a:off x="339725" y="339725"/>
            <a:ext cx="1260475" cy="1260475"/>
            <a:chOff x="228600" y="228600"/>
            <a:chExt cx="1260000" cy="1260000"/>
          </a:xfrm>
        </p:grpSpPr>
        <p:sp>
          <p:nvSpPr>
            <p:cNvPr id="6" name="Oval 5"/>
            <p:cNvSpPr/>
            <p:nvPr userDrawn="1"/>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userDrawn="1"/>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cs typeface="Arial" pitchFamily="34" charset="0"/>
                </a:rPr>
                <a:t>Presentation title</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at-a-glance info</a:t>
              </a:r>
            </a:p>
            <a:p>
              <a:pPr algn="ctr" fontAlgn="auto">
                <a:spcBef>
                  <a:spcPts val="0"/>
                </a:spcBef>
                <a:spcAft>
                  <a:spcPts val="0"/>
                </a:spcAft>
                <a:defRPr/>
              </a:pPr>
              <a:r>
                <a:rPr lang="en-US" sz="1000" b="1" dirty="0" smtClean="0">
                  <a:solidFill>
                    <a:schemeClr val="bg1"/>
                  </a:solidFill>
                  <a:latin typeface="Arial" pitchFamily="34" charset="0"/>
                  <a:cs typeface="Arial" pitchFamily="34" charset="0"/>
                </a:rPr>
                <a:t>(</a:t>
              </a:r>
              <a:r>
                <a:rPr lang="en-US" sz="1000" b="1" dirty="0">
                  <a:solidFill>
                    <a:schemeClr val="bg1"/>
                  </a:solidFill>
                  <a:latin typeface="Arial" pitchFamily="34" charset="0"/>
                  <a:cs typeface="Arial" pitchFamily="34" charset="0"/>
                </a:rPr>
                <a:t>in slide master)</a:t>
              </a: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0363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Title 5"/>
          <p:cNvSpPr>
            <a:spLocks noGrp="1"/>
          </p:cNvSpPr>
          <p:nvPr>
            <p:ph type="title"/>
          </p:nvPr>
        </p:nvSpPr>
        <p:spPr/>
        <p:txBody>
          <a:bodyPr/>
          <a:lstStyle/>
          <a:p>
            <a:r>
              <a:rPr lang="en-US" smtClean="0"/>
              <a:t>Click to edit Master title style</a:t>
            </a:r>
            <a:endParaRPr lang="nb-NO"/>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cxnSp>
        <p:nvCxnSpPr>
          <p:cNvPr id="6" name="Straight Connector 5"/>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hart Placeholder 3"/>
          <p:cNvSpPr>
            <a:spLocks noGrp="1"/>
          </p:cNvSpPr>
          <p:nvPr>
            <p:ph type="chart" sz="quarter" idx="10"/>
          </p:nvPr>
        </p:nvSpPr>
        <p:spPr>
          <a:xfrm>
            <a:off x="457200" y="1676400"/>
            <a:ext cx="3352800" cy="4191000"/>
          </a:xfrm>
        </p:spPr>
        <p:txBody>
          <a:bodyPr rtlCol="0">
            <a:normAutofit/>
          </a:bodyPr>
          <a:lstStyle/>
          <a:p>
            <a:pPr lvl="0"/>
            <a:endParaRPr lang="en-GB" noProof="0" dirty="0"/>
          </a:p>
        </p:txBody>
      </p:sp>
      <p:sp>
        <p:nvSpPr>
          <p:cNvPr id="5" name="Title 4"/>
          <p:cNvSpPr>
            <a:spLocks noGrp="1"/>
          </p:cNvSpPr>
          <p:nvPr>
            <p:ph type="title"/>
          </p:nvPr>
        </p:nvSpPr>
        <p:spPr/>
        <p:txBody>
          <a:bodyPr/>
          <a:lstStyle/>
          <a:p>
            <a:r>
              <a:rPr lang="en-US" dirty="0" smtClean="0"/>
              <a:t>Click to edit Master title style</a:t>
            </a:r>
            <a:endParaRPr lang="en-GB" dirty="0"/>
          </a:p>
        </p:txBody>
      </p:sp>
      <p:sp>
        <p:nvSpPr>
          <p:cNvPr id="7" name="Text Placeholder 6"/>
          <p:cNvSpPr>
            <a:spLocks noGrp="1"/>
          </p:cNvSpPr>
          <p:nvPr>
            <p:ph type="body" sz="quarter" idx="11"/>
          </p:nvPr>
        </p:nvSpPr>
        <p:spPr>
          <a:xfrm>
            <a:off x="3959770" y="1676400"/>
            <a:ext cx="4724400" cy="4191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Picture Placeholder 3"/>
          <p:cNvSpPr>
            <a:spLocks noGrp="1"/>
          </p:cNvSpPr>
          <p:nvPr>
            <p:ph type="pic" sz="quarter" idx="10"/>
          </p:nvPr>
        </p:nvSpPr>
        <p:spPr>
          <a:xfrm>
            <a:off x="1828800" y="2895600"/>
            <a:ext cx="6858000" cy="2971800"/>
          </a:xfrm>
        </p:spPr>
        <p:txBody>
          <a:bodyPr rtlCol="0">
            <a:normAutofit/>
          </a:bodyPr>
          <a:lstStyle/>
          <a:p>
            <a:pPr lvl="0"/>
            <a:endParaRPr lang="en-GB" noProof="0" dirty="0"/>
          </a:p>
        </p:txBody>
      </p:sp>
      <p:sp>
        <p:nvSpPr>
          <p:cNvPr id="6" name="Text Placeholder 5"/>
          <p:cNvSpPr>
            <a:spLocks noGrp="1"/>
          </p:cNvSpPr>
          <p:nvPr>
            <p:ph type="body" sz="quarter" idx="11"/>
          </p:nvPr>
        </p:nvSpPr>
        <p:spPr>
          <a:xfrm>
            <a:off x="1828800" y="1631732"/>
            <a:ext cx="6858000" cy="1143000"/>
          </a:xfrm>
        </p:spPr>
        <p:txBody>
          <a:body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676399"/>
            <a:ext cx="4040188"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251075"/>
            <a:ext cx="4040188"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76399"/>
            <a:ext cx="4041775"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51075"/>
            <a:ext cx="4041775"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152400" y="152400"/>
            <a:ext cx="8839200" cy="6553200"/>
            <a:chOff x="152400" y="76200"/>
            <a:chExt cx="8839200" cy="6553200"/>
          </a:xfrm>
        </p:grpSpPr>
        <p:sp>
          <p:nvSpPr>
            <p:cNvPr id="3" name="Rectangle 2"/>
            <p:cNvSpPr/>
            <p:nvPr userDrawn="1"/>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0292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userDrawn="1"/>
          </p:nvSpPr>
          <p:spPr>
            <a:xfrm>
              <a:off x="533400" y="498474"/>
              <a:ext cx="4724400" cy="4411464"/>
            </a:xfrm>
            <a:prstGeom prst="rect">
              <a:avLst/>
            </a:prstGeom>
            <a:noFill/>
            <a:ln>
              <a:noFill/>
            </a:ln>
          </p:spPr>
          <p:txBody>
            <a:bodyPr wrap="square" lIns="0" tIns="0" rIns="0" bIns="0">
              <a:spAutoFit/>
            </a:bodyPr>
            <a:lstStyle/>
            <a:p>
              <a:pPr fontAlgn="auto">
                <a:spcBef>
                  <a:spcPts val="0"/>
                </a:spcBef>
                <a:spcAft>
                  <a:spcPts val="0"/>
                </a:spcAft>
                <a:defRPr/>
              </a:pPr>
              <a:r>
                <a:rPr lang="en-US" sz="1900" b="0" baseline="30000" dirty="0">
                  <a:solidFill>
                    <a:schemeClr val="bg1">
                      <a:lumMod val="85000"/>
                    </a:schemeClr>
                  </a:solidFill>
                  <a:latin typeface="Arial" pitchFamily="34" charset="0"/>
                  <a:cs typeface="Arial" pitchFamily="34" charset="0"/>
                </a:rPr>
                <a:t>FOR FURTHER INFORMATION ON </a:t>
              </a:r>
              <a:r>
                <a:rPr lang="en-US" sz="1900" b="1" baseline="30000" dirty="0" smtClean="0">
                  <a:solidFill>
                    <a:schemeClr val="bg1">
                      <a:lumMod val="85000"/>
                    </a:schemeClr>
                  </a:solidFill>
                  <a:latin typeface="Arial" pitchFamily="34" charset="0"/>
                  <a:cs typeface="Arial" pitchFamily="34" charset="0"/>
                </a:rPr>
                <a:t>SHELTER &amp; SETTLEMENT, </a:t>
              </a:r>
              <a:r>
                <a:rPr lang="en-US" sz="1900" b="0" baseline="30000" dirty="0">
                  <a:solidFill>
                    <a:schemeClr val="bg1">
                      <a:lumMod val="85000"/>
                    </a:schemeClr>
                  </a:solidFill>
                  <a:latin typeface="Arial" pitchFamily="34" charset="0"/>
                  <a:cs typeface="Arial" pitchFamily="34" charset="0"/>
                </a:rPr>
                <a:t>PLEASE CONTACT:</a:t>
              </a:r>
            </a:p>
            <a:p>
              <a:pPr fontAlgn="auto">
                <a:spcBef>
                  <a:spcPts val="0"/>
                </a:spcBef>
                <a:spcAft>
                  <a:spcPts val="0"/>
                </a:spcAft>
                <a:defRPr/>
              </a:pP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IFRC </a:t>
              </a:r>
              <a:r>
                <a:rPr lang="en-US" sz="2000" b="0" baseline="30000" dirty="0" smtClean="0">
                  <a:solidFill>
                    <a:schemeClr val="bg1"/>
                  </a:solidFill>
                  <a:latin typeface="Arial" pitchFamily="34" charset="0"/>
                  <a:cs typeface="Arial" pitchFamily="34" charset="0"/>
                </a:rPr>
                <a:t>SHELTER &amp; SETTLEMENT </a:t>
              </a:r>
              <a:r>
                <a:rPr lang="en-US" sz="2000" b="0" baseline="30000" dirty="0">
                  <a:solidFill>
                    <a:schemeClr val="bg1"/>
                  </a:solidFill>
                  <a:latin typeface="Arial" pitchFamily="34" charset="0"/>
                  <a:cs typeface="Arial" pitchFamily="34" charset="0"/>
                </a:rPr>
                <a:t>DEPARTMENT</a:t>
              </a: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MIGUEL URQUIA, </a:t>
              </a:r>
              <a:r>
                <a:rPr lang="en-US" sz="2000" b="0" baseline="30000" dirty="0" smtClean="0">
                  <a:solidFill>
                    <a:schemeClr val="bg1"/>
                  </a:solidFill>
                  <a:latin typeface="Arial" pitchFamily="34" charset="0"/>
                  <a:cs typeface="Arial" pitchFamily="34" charset="0"/>
                </a:rPr>
                <a:t>ShelterCoordination &amp; training</a:t>
              </a:r>
              <a:r>
                <a:rPr lang="en-US" sz="2000" b="1" baseline="30000" dirty="0">
                  <a:solidFill>
                    <a:schemeClr val="bg1"/>
                  </a:solidFill>
                  <a:latin typeface="Arial" pitchFamily="34" charset="0"/>
                  <a:cs typeface="Arial" pitchFamily="34" charset="0"/>
                </a:rPr>
                <a:t/>
              </a:r>
              <a:br>
                <a:rPr lang="en-US" sz="2000" b="1" baseline="30000" dirty="0">
                  <a:solidFill>
                    <a:schemeClr val="bg1"/>
                  </a:solidFill>
                  <a:latin typeface="Arial" pitchFamily="34" charset="0"/>
                  <a:cs typeface="Arial" pitchFamily="34" charset="0"/>
                </a:rPr>
              </a:br>
              <a:r>
                <a:rPr lang="en-US" sz="2000" b="0" baseline="30000" dirty="0">
                  <a:solidFill>
                    <a:schemeClr val="bg1"/>
                  </a:solidFill>
                  <a:latin typeface="Arial" pitchFamily="34" charset="0"/>
                  <a:cs typeface="Arial" pitchFamily="34" charset="0"/>
                </a:rPr>
                <a:t>TEL. : </a:t>
              </a:r>
              <a:r>
                <a:rPr lang="en-US" sz="2000" b="1" baseline="30000" dirty="0">
                  <a:solidFill>
                    <a:schemeClr val="bg1"/>
                  </a:solidFill>
                  <a:latin typeface="Arial" pitchFamily="34" charset="0"/>
                  <a:cs typeface="Arial" pitchFamily="34" charset="0"/>
                </a:rPr>
                <a:t>+41 022 </a:t>
              </a:r>
              <a:r>
                <a:rPr lang="en-US" sz="2000" b="1" baseline="30000" dirty="0" smtClean="0">
                  <a:solidFill>
                    <a:schemeClr val="bg1"/>
                  </a:solidFill>
                  <a:latin typeface="Arial" pitchFamily="34" charset="0"/>
                  <a:cs typeface="Arial" pitchFamily="34" charset="0"/>
                </a:rPr>
                <a:t>730 4562</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r>
                <a:rPr lang="en-US" sz="2000" b="0" baseline="30000" dirty="0">
                  <a:solidFill>
                    <a:schemeClr val="bg1"/>
                  </a:solidFill>
                  <a:latin typeface="Arial" pitchFamily="34" charset="0"/>
                  <a:cs typeface="Arial" pitchFamily="34" charset="0"/>
                </a:rPr>
                <a:t>EMAIL</a:t>
              </a:r>
              <a:r>
                <a:rPr lang="en-US" sz="2000" b="0" baseline="30000" dirty="0" smtClean="0">
                  <a:solidFill>
                    <a:schemeClr val="bg1"/>
                  </a:solidFill>
                  <a:latin typeface="Arial" pitchFamily="34" charset="0"/>
                  <a:cs typeface="Arial" pitchFamily="34" charset="0"/>
                </a:rPr>
                <a:t>:</a:t>
              </a:r>
              <a:r>
                <a:rPr lang="en-US" sz="2000" b="1" baseline="30000" dirty="0" smtClean="0">
                  <a:solidFill>
                    <a:schemeClr val="bg1"/>
                  </a:solidFill>
                  <a:latin typeface="Arial" pitchFamily="34" charset="0"/>
                  <a:cs typeface="Arial" pitchFamily="34" charset="0"/>
                </a:rPr>
                <a:t> miguel.urquia@ifrc.org</a:t>
              </a:r>
            </a:p>
            <a:p>
              <a:pPr fontAlgn="auto">
                <a:spcBef>
                  <a:spcPts val="0"/>
                </a:spcBef>
                <a:spcAft>
                  <a:spcPts val="0"/>
                </a:spcAft>
                <a:defRPr/>
              </a:pPr>
              <a:endParaRPr lang="en-US" sz="500" b="1" kern="1200" baseline="30000" dirty="0" smtClean="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smtClean="0">
                  <a:solidFill>
                    <a:schemeClr val="bg1"/>
                  </a:solidFill>
                  <a:latin typeface="Arial" pitchFamily="34" charset="0"/>
                  <a:cs typeface="Arial" pitchFamily="34" charset="0"/>
                </a:rPr>
                <a:t>MARTA PEÑA, </a:t>
              </a:r>
              <a:r>
                <a:rPr lang="en-US" sz="2000" b="0" baseline="30000" dirty="0" smtClean="0">
                  <a:solidFill>
                    <a:schemeClr val="bg1"/>
                  </a:solidFill>
                  <a:latin typeface="Arial" pitchFamily="34" charset="0"/>
                  <a:cs typeface="Arial" pitchFamily="34" charset="0"/>
                </a:rPr>
                <a:t>Operations support &amp;training/Europe Zone</a:t>
              </a:r>
              <a:r>
                <a:rPr lang="en-US" sz="2000" b="1" baseline="30000" dirty="0" smtClean="0">
                  <a:solidFill>
                    <a:schemeClr val="bg1"/>
                  </a:solidFill>
                  <a:latin typeface="Arial" pitchFamily="34" charset="0"/>
                  <a:cs typeface="Arial" pitchFamily="34" charset="0"/>
                </a:rPr>
                <a:t/>
              </a:r>
              <a:br>
                <a:rPr lang="en-US" sz="2000" b="1" baseline="30000" dirty="0" smtClean="0">
                  <a:solidFill>
                    <a:schemeClr val="bg1"/>
                  </a:solidFill>
                  <a:latin typeface="Arial" pitchFamily="34" charset="0"/>
                  <a:cs typeface="Arial" pitchFamily="34" charset="0"/>
                </a:rPr>
              </a:br>
              <a:r>
                <a:rPr lang="en-US" sz="2000" b="0" baseline="30000" dirty="0" smtClean="0">
                  <a:solidFill>
                    <a:schemeClr val="bg1"/>
                  </a:solidFill>
                  <a:latin typeface="Arial" pitchFamily="34" charset="0"/>
                  <a:cs typeface="Arial" pitchFamily="34" charset="0"/>
                </a:rPr>
                <a:t>TEL. : </a:t>
              </a:r>
              <a:r>
                <a:rPr lang="en-US" sz="2000" b="1" baseline="30000" dirty="0" smtClean="0">
                  <a:solidFill>
                    <a:schemeClr val="bg1"/>
                  </a:solidFill>
                  <a:latin typeface="Arial" pitchFamily="34" charset="0"/>
                  <a:cs typeface="Arial" pitchFamily="34" charset="0"/>
                </a:rPr>
                <a:t>+41 022 730 4328</a:t>
              </a:r>
            </a:p>
            <a:p>
              <a:pPr fontAlgn="auto">
                <a:spcBef>
                  <a:spcPts val="0"/>
                </a:spcBef>
                <a:spcAft>
                  <a:spcPts val="0"/>
                </a:spcAft>
                <a:defRPr/>
              </a:pPr>
              <a:r>
                <a:rPr lang="en-US" sz="2000" b="0" baseline="30000" dirty="0" smtClean="0">
                  <a:solidFill>
                    <a:schemeClr val="bg1"/>
                  </a:solidFill>
                  <a:latin typeface="Arial" pitchFamily="34" charset="0"/>
                  <a:cs typeface="Arial" pitchFamily="34" charset="0"/>
                </a:rPr>
                <a:t>EMAIL:</a:t>
              </a:r>
              <a:r>
                <a:rPr lang="en-US" sz="2000" b="1" baseline="30000" dirty="0" smtClean="0">
                  <a:solidFill>
                    <a:schemeClr val="bg1"/>
                  </a:solidFill>
                  <a:latin typeface="Arial" pitchFamily="34" charset="0"/>
                  <a:cs typeface="Arial" pitchFamily="34" charset="0"/>
                </a:rPr>
                <a:t> marta.pena@ifrc.org</a:t>
              </a:r>
              <a:endParaRPr lang="en-US" sz="2000" b="1" baseline="30000" dirty="0">
                <a:solidFill>
                  <a:schemeClr val="bg1"/>
                </a:solidFill>
                <a:latin typeface="Arial" pitchFamily="34" charset="0"/>
                <a:cs typeface="Arial" pitchFamily="34" charset="0"/>
              </a:endParaRPr>
            </a:p>
            <a:p>
              <a:pPr fontAlgn="auto">
                <a:spcBef>
                  <a:spcPts val="0"/>
                </a:spcBef>
                <a:spcAft>
                  <a:spcPts val="0"/>
                </a:spcAft>
                <a:defRPr/>
              </a:pPr>
              <a:endParaRPr lang="en-US" sz="1800" b="0" baseline="30000" dirty="0" smtClean="0">
                <a:solidFill>
                  <a:schemeClr val="bg1">
                    <a:lumMod val="75000"/>
                  </a:schemeClr>
                </a:solidFill>
                <a:latin typeface="Arial" pitchFamily="34" charset="0"/>
                <a:cs typeface="Arial" pitchFamily="34" charset="0"/>
              </a:endParaRPr>
            </a:p>
            <a:p>
              <a:pPr fontAlgn="auto">
                <a:spcBef>
                  <a:spcPts val="0"/>
                </a:spcBef>
                <a:spcAft>
                  <a:spcPts val="0"/>
                </a:spcAft>
                <a:defRPr/>
              </a:pPr>
              <a:endParaRPr lang="en-US" sz="1800" b="0" baseline="30000" dirty="0">
                <a:solidFill>
                  <a:schemeClr val="bg1">
                    <a:lumMod val="7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THIS PRESENTATION IS PUBLISHED BY</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INTERNATIONAL FEDERATION OF </a:t>
              </a:r>
              <a:br>
                <a:rPr lang="en-US" sz="1800" b="0" baseline="30000" dirty="0">
                  <a:solidFill>
                    <a:schemeClr val="bg1">
                      <a:lumMod val="85000"/>
                    </a:schemeClr>
                  </a:solidFill>
                  <a:latin typeface="Arial" pitchFamily="34" charset="0"/>
                  <a:cs typeface="Arial" pitchFamily="34" charset="0"/>
                </a:rPr>
              </a:br>
              <a:r>
                <a:rPr lang="en-US" sz="1800" b="0" baseline="30000" dirty="0">
                  <a:solidFill>
                    <a:schemeClr val="bg1">
                      <a:lumMod val="85000"/>
                    </a:schemeClr>
                  </a:solidFill>
                  <a:latin typeface="Arial" pitchFamily="34" charset="0"/>
                  <a:cs typeface="Arial" pitchFamily="34" charset="0"/>
                </a:rPr>
                <a:t>RED CROSS AND RED CRESCENT SOCIETIES</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P.O. BOX 372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CH-1211 GENEVA 19</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SWITZERLAND</a:t>
              </a:r>
            </a:p>
            <a:p>
              <a:pPr fontAlgn="auto">
                <a:spcBef>
                  <a:spcPts val="0"/>
                </a:spcBef>
                <a:spcAft>
                  <a:spcPts val="0"/>
                </a:spcAft>
                <a:defRPr/>
              </a:pPr>
              <a:endParaRPr lang="en-US" sz="1800" b="0" baseline="30000" dirty="0">
                <a:solidFill>
                  <a:schemeClr val="bg1">
                    <a:lumMod val="85000"/>
                  </a:schemeClr>
                </a:solidFill>
                <a:latin typeface="Arial" pitchFamily="34" charset="0"/>
                <a:cs typeface="Arial" pitchFamily="34" charset="0"/>
              </a:endParaRP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TEL.: +41 22 730 42 22</a:t>
              </a:r>
            </a:p>
            <a:p>
              <a:pPr fontAlgn="auto">
                <a:spcBef>
                  <a:spcPts val="0"/>
                </a:spcBef>
                <a:spcAft>
                  <a:spcPts val="0"/>
                </a:spcAft>
                <a:defRPr/>
              </a:pPr>
              <a:r>
                <a:rPr lang="en-US" sz="1800" b="0" baseline="30000" dirty="0">
                  <a:solidFill>
                    <a:schemeClr val="bg1">
                      <a:lumMod val="85000"/>
                    </a:schemeClr>
                  </a:solidFill>
                  <a:latin typeface="Arial" pitchFamily="34" charset="0"/>
                  <a:cs typeface="Arial" pitchFamily="34" charset="0"/>
                </a:rPr>
                <a:t>FAX.: +41 22 733 03 95</a:t>
              </a:r>
              <a:endParaRPr lang="en-US" sz="1800" b="0" dirty="0">
                <a:solidFill>
                  <a:schemeClr val="bg1">
                    <a:lumMod val="85000"/>
                  </a:schemeClr>
                </a:solidFill>
                <a:latin typeface="Arial" pitchFamily="34" charset="0"/>
                <a:cs typeface="Arial" pitchFamily="34" charset="0"/>
              </a:endParaRPr>
            </a:p>
          </p:txBody>
        </p:sp>
        <p:pic>
          <p:nvPicPr>
            <p:cNvPr id="6" name="Picture 15" descr="SLCM-icons logo-EN.jpg"/>
            <p:cNvPicPr>
              <a:picLocks noChangeAspect="1"/>
            </p:cNvPicPr>
            <p:nvPr userDrawn="1"/>
          </p:nvPicPr>
          <p:blipFill>
            <a:blip r:embed="rId2" cstate="email"/>
            <a:srcRect/>
            <a:stretch>
              <a:fillRect/>
            </a:stretch>
          </p:blipFill>
          <p:spPr bwMode="auto">
            <a:xfrm>
              <a:off x="457200" y="5486400"/>
              <a:ext cx="1905000" cy="983078"/>
            </a:xfrm>
            <a:prstGeom prst="rect">
              <a:avLst/>
            </a:prstGeom>
            <a:noFill/>
            <a:ln w="9525">
              <a:noFill/>
              <a:miter lim="800000"/>
              <a:headEnd/>
              <a:tailEnd/>
            </a:ln>
          </p:spPr>
        </p:pic>
        <p:pic>
          <p:nvPicPr>
            <p:cNvPr id="7" name="Picture 16" descr="IFRC_logo_EN.jpg"/>
            <p:cNvPicPr>
              <a:picLocks noChangeAspect="1"/>
            </p:cNvPicPr>
            <p:nvPr userDrawn="1"/>
          </p:nvPicPr>
          <p:blipFill>
            <a:blip r:embed="rId3" cstate="email"/>
            <a:srcRect/>
            <a:stretch>
              <a:fillRect/>
            </a:stretch>
          </p:blipFill>
          <p:spPr bwMode="auto">
            <a:xfrm>
              <a:off x="5715000" y="6096000"/>
              <a:ext cx="3157728" cy="295815"/>
            </a:xfrm>
            <a:prstGeom prst="rect">
              <a:avLst/>
            </a:prstGeom>
            <a:noFill/>
            <a:ln w="9525">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1828800" y="350838"/>
            <a:ext cx="6858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br>
              <a:rPr lang="en-US" dirty="0" smtClean="0"/>
            </a:br>
            <a:r>
              <a:rPr lang="en-US" dirty="0" smtClean="0"/>
              <a:t>(possible two lines)</a:t>
            </a:r>
            <a:endParaRPr lang="en-GB" dirty="0" smtClean="0"/>
          </a:p>
        </p:txBody>
      </p:sp>
      <p:sp>
        <p:nvSpPr>
          <p:cNvPr id="1028" name="Text Placeholder 2"/>
          <p:cNvSpPr>
            <a:spLocks noGrp="1"/>
          </p:cNvSpPr>
          <p:nvPr>
            <p:ph type="body" idx="1"/>
          </p:nvPr>
        </p:nvSpPr>
        <p:spPr bwMode="auto">
          <a:xfrm>
            <a:off x="1828800" y="1676400"/>
            <a:ext cx="68580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11" name="Oval 10"/>
          <p:cNvSpPr/>
          <p:nvPr userDrawn="1"/>
        </p:nvSpPr>
        <p:spPr bwMode="auto">
          <a:xfrm>
            <a:off x="339725" y="339725"/>
            <a:ext cx="1260475" cy="1260475"/>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extBox 11"/>
          <p:cNvSpPr txBox="1"/>
          <p:nvPr userDrawn="1"/>
        </p:nvSpPr>
        <p:spPr bwMode="auto">
          <a:xfrm>
            <a:off x="312526" y="555938"/>
            <a:ext cx="1314872" cy="846386"/>
          </a:xfrm>
          <a:prstGeom prst="rect">
            <a:avLst/>
          </a:prstGeom>
          <a:noFill/>
        </p:spPr>
        <p:txBody>
          <a:bodyPr wrap="square" lIns="0" tIns="0" rIns="0" bIns="0">
            <a:spAutoFit/>
          </a:bodyPr>
          <a:lstStyle/>
          <a:p>
            <a:pPr algn="ctr" rtl="1" fontAlgn="auto">
              <a:spcBef>
                <a:spcPts val="0"/>
              </a:spcBef>
              <a:spcAft>
                <a:spcPts val="0"/>
              </a:spcAft>
              <a:defRPr/>
            </a:pPr>
            <a:r>
              <a:rPr lang="ar-LB" sz="1100" b="1" i="0" baseline="0" dirty="0" smtClean="0">
                <a:solidFill>
                  <a:schemeClr val="bg1"/>
                </a:solidFill>
                <a:latin typeface="Arial" pitchFamily="34" charset="0"/>
                <a:cs typeface="Arial" pitchFamily="34" charset="0"/>
              </a:rPr>
              <a:t>تدريب</a:t>
            </a:r>
          </a:p>
          <a:p>
            <a:pPr algn="ctr" rtl="1" fontAlgn="auto">
              <a:spcBef>
                <a:spcPts val="0"/>
              </a:spcBef>
              <a:spcAft>
                <a:spcPts val="0"/>
              </a:spcAft>
              <a:defRPr/>
            </a:pPr>
            <a:r>
              <a:rPr lang="ar-LB" sz="1100" b="1" i="0" baseline="0" dirty="0" smtClean="0">
                <a:solidFill>
                  <a:schemeClr val="bg1"/>
                </a:solidFill>
                <a:latin typeface="Arial" pitchFamily="34" charset="0"/>
                <a:cs typeface="Arial" pitchFamily="34" charset="0"/>
              </a:rPr>
              <a:t>«الجميع تحت سقف واحد»</a:t>
            </a:r>
          </a:p>
          <a:p>
            <a:pPr algn="ctr" rtl="1" fontAlgn="auto">
              <a:spcBef>
                <a:spcPts val="0"/>
              </a:spcBef>
              <a:spcAft>
                <a:spcPts val="0"/>
              </a:spcAft>
              <a:defRPr/>
            </a:pPr>
            <a:r>
              <a:rPr lang="ar-LB" sz="1100" b="1" i="0" baseline="0" dirty="0" smtClean="0">
                <a:solidFill>
                  <a:schemeClr val="bg1"/>
                </a:solidFill>
                <a:latin typeface="Arial" pitchFamily="34" charset="0"/>
                <a:cs typeface="Arial" pitchFamily="34" charset="0"/>
              </a:rPr>
              <a:t>أماكن اللجوء والاستيطان الدامجة للإعاقة في حالات الطوارئ</a:t>
            </a:r>
          </a:p>
        </p:txBody>
      </p:sp>
      <p:grpSp>
        <p:nvGrpSpPr>
          <p:cNvPr id="13" name="Group 14"/>
          <p:cNvGrpSpPr>
            <a:grpSpLocks/>
          </p:cNvGrpSpPr>
          <p:nvPr userDrawn="1"/>
        </p:nvGrpSpPr>
        <p:grpSpPr bwMode="auto">
          <a:xfrm>
            <a:off x="152400" y="5943600"/>
            <a:ext cx="8839200" cy="787400"/>
            <a:chOff x="152400" y="5918015"/>
            <a:chExt cx="8839200" cy="787585"/>
          </a:xfrm>
        </p:grpSpPr>
        <p:sp>
          <p:nvSpPr>
            <p:cNvPr id="14" name="Rectangle 13"/>
            <p:cNvSpPr/>
            <p:nvPr userDrawn="1"/>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p>
          </p:txBody>
        </p:sp>
        <p:sp>
          <p:nvSpPr>
            <p:cNvPr id="15" name="TextBox 14"/>
            <p:cNvSpPr txBox="1"/>
            <p:nvPr userDrawn="1"/>
          </p:nvSpPr>
          <p:spPr bwMode="auto">
            <a:xfrm>
              <a:off x="5652120" y="6118718"/>
              <a:ext cx="3124200" cy="369974"/>
            </a:xfrm>
            <a:prstGeom prst="rect">
              <a:avLst/>
            </a:prstGeom>
            <a:noFill/>
          </p:spPr>
          <p:txBody>
            <a:bodyPr lIns="0" tIns="0" rIns="0" bIns="0">
              <a:spAutoFit/>
            </a:bodyPr>
            <a:lstStyle/>
            <a:p>
              <a:pPr algn="r" rtl="1" fontAlgn="auto">
                <a:spcBef>
                  <a:spcPts val="0"/>
                </a:spcBef>
                <a:spcAft>
                  <a:spcPts val="0"/>
                </a:spcAft>
                <a:defRPr/>
              </a:pPr>
              <a:r>
                <a:rPr lang="en-US" sz="1200" b="1" dirty="0">
                  <a:solidFill>
                    <a:srgbClr val="551C15"/>
                  </a:solidFill>
                  <a:latin typeface="Arial Rounded MT Bold" pitchFamily="-110" charset="0"/>
                  <a:ea typeface="Arial Rounded MT Bold" pitchFamily="-110" charset="0"/>
                  <a:cs typeface="Arial Rounded MT Bold" pitchFamily="-110" charset="0"/>
                </a:rPr>
                <a:t>www.ifrc.org</a:t>
              </a:r>
            </a:p>
            <a:p>
              <a:pPr algn="r" rtl="1" fontAlgn="auto">
                <a:spcBef>
                  <a:spcPts val="0"/>
                </a:spcBef>
                <a:spcAft>
                  <a:spcPts val="0"/>
                </a:spcAft>
                <a:defRPr/>
              </a:pPr>
              <a:r>
                <a:rPr lang="ar-LB" sz="1200" b="1" dirty="0" smtClean="0">
                  <a:solidFill>
                    <a:schemeClr val="bg1"/>
                  </a:solidFill>
                  <a:latin typeface="Arial Rounded MT Bold" pitchFamily="-110" charset="0"/>
                  <a:ea typeface="Arial Rounded MT Bold" pitchFamily="-110" charset="0"/>
                  <a:cs typeface="Arial Rounded MT Bold" pitchFamily="-110" charset="0"/>
                </a:rPr>
                <a:t>إنقاذ الأرواح وتغيير العقول.</a:t>
              </a:r>
              <a:endParaRPr lang="en-US" sz="1200" dirty="0">
                <a:solidFill>
                  <a:schemeClr val="bg1"/>
                </a:solidFill>
                <a:latin typeface="Arial Rounded MT Bold" pitchFamily="-110" charset="0"/>
                <a:ea typeface="Arial Rounded MT Bold" pitchFamily="-110" charset="0"/>
                <a:cs typeface="Arial Rounded MT Bold" pitchFamily="-110" charset="0"/>
              </a:endParaRPr>
            </a:p>
          </p:txBody>
        </p:sp>
        <p:pic>
          <p:nvPicPr>
            <p:cNvPr id="16" name="Picture 14" descr="IFRC_logo_EN.gif"/>
            <p:cNvPicPr>
              <a:picLocks noChangeAspect="1"/>
            </p:cNvPicPr>
            <p:nvPr userDrawn="1"/>
          </p:nvPicPr>
          <p:blipFill>
            <a:blip r:embed="rId13" cstate="email"/>
            <a:srcRect/>
            <a:stretch>
              <a:fillRect/>
            </a:stretch>
          </p:blipFill>
          <p:spPr bwMode="auto">
            <a:xfrm>
              <a:off x="348192" y="6184564"/>
              <a:ext cx="3225331" cy="304800"/>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21" r:id="rId1"/>
    <p:sldLayoutId id="214748373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iming>
    <p:tnLst>
      <p:par>
        <p:cTn id="1" dur="indefinite" restart="never" nodeType="tmRoot"/>
      </p:par>
    </p:tnLst>
  </p:timing>
  <p:txStyles>
    <p:titleStyle>
      <a:lvl1pPr algn="l" rtl="0" eaLnBrk="0" fontAlgn="base" hangingPunct="0">
        <a:spcBef>
          <a:spcPct val="0"/>
        </a:spcBef>
        <a:spcAft>
          <a:spcPct val="0"/>
        </a:spcAft>
        <a:defRPr sz="2600" b="1" i="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600" b="1" i="1">
          <a:solidFill>
            <a:schemeClr val="tx1"/>
          </a:solidFill>
          <a:latin typeface="Arial" pitchFamily="34" charset="0"/>
          <a:cs typeface="Arial" pitchFamily="34" charset="0"/>
        </a:defRPr>
      </a:lvl2pPr>
      <a:lvl3pPr algn="l" rtl="0" eaLnBrk="0" fontAlgn="base" hangingPunct="0">
        <a:spcBef>
          <a:spcPct val="0"/>
        </a:spcBef>
        <a:spcAft>
          <a:spcPct val="0"/>
        </a:spcAft>
        <a:defRPr sz="2600" b="1" i="1">
          <a:solidFill>
            <a:schemeClr val="tx1"/>
          </a:solidFill>
          <a:latin typeface="Arial" pitchFamily="34" charset="0"/>
          <a:cs typeface="Arial" pitchFamily="34" charset="0"/>
        </a:defRPr>
      </a:lvl3pPr>
      <a:lvl4pPr algn="l" rtl="0" eaLnBrk="0" fontAlgn="base" hangingPunct="0">
        <a:spcBef>
          <a:spcPct val="0"/>
        </a:spcBef>
        <a:spcAft>
          <a:spcPct val="0"/>
        </a:spcAft>
        <a:defRPr sz="2600" b="1" i="1">
          <a:solidFill>
            <a:schemeClr val="tx1"/>
          </a:solidFill>
          <a:latin typeface="Arial" pitchFamily="34" charset="0"/>
          <a:cs typeface="Arial" pitchFamily="34" charset="0"/>
        </a:defRPr>
      </a:lvl4pPr>
      <a:lvl5pPr algn="l" rtl="0" eaLnBrk="0" fontAlgn="base" hangingPunct="0">
        <a:spcBef>
          <a:spcPct val="0"/>
        </a:spcBef>
        <a:spcAft>
          <a:spcPct val="0"/>
        </a:spcAft>
        <a:defRPr sz="2600" b="1" i="1">
          <a:solidFill>
            <a:schemeClr val="tx1"/>
          </a:solidFill>
          <a:latin typeface="Arial" pitchFamily="34" charset="0"/>
          <a:cs typeface="Arial" pitchFamily="34" charset="0"/>
        </a:defRPr>
      </a:lvl5pPr>
      <a:lvl6pPr marL="457200" algn="l" rtl="0" fontAlgn="base">
        <a:spcBef>
          <a:spcPct val="0"/>
        </a:spcBef>
        <a:spcAft>
          <a:spcPct val="0"/>
        </a:spcAft>
        <a:defRPr sz="2600" b="1" i="1">
          <a:solidFill>
            <a:schemeClr val="tx1"/>
          </a:solidFill>
          <a:latin typeface="Arial" pitchFamily="34" charset="0"/>
          <a:cs typeface="Arial" pitchFamily="34" charset="0"/>
        </a:defRPr>
      </a:lvl6pPr>
      <a:lvl7pPr marL="914400" algn="l" rtl="0" fontAlgn="base">
        <a:spcBef>
          <a:spcPct val="0"/>
        </a:spcBef>
        <a:spcAft>
          <a:spcPct val="0"/>
        </a:spcAft>
        <a:defRPr sz="2600" b="1" i="1">
          <a:solidFill>
            <a:schemeClr val="tx1"/>
          </a:solidFill>
          <a:latin typeface="Arial" pitchFamily="34" charset="0"/>
          <a:cs typeface="Arial" pitchFamily="34" charset="0"/>
        </a:defRPr>
      </a:lvl7pPr>
      <a:lvl8pPr marL="1371600" algn="l" rtl="0" fontAlgn="base">
        <a:spcBef>
          <a:spcPct val="0"/>
        </a:spcBef>
        <a:spcAft>
          <a:spcPct val="0"/>
        </a:spcAft>
        <a:defRPr sz="2600" b="1" i="1">
          <a:solidFill>
            <a:schemeClr val="tx1"/>
          </a:solidFill>
          <a:latin typeface="Arial" pitchFamily="34" charset="0"/>
          <a:cs typeface="Arial" pitchFamily="34" charset="0"/>
        </a:defRPr>
      </a:lvl8pPr>
      <a:lvl9pPr marL="1828800" algn="l" rtl="0" fontAlgn="base">
        <a:spcBef>
          <a:spcPct val="0"/>
        </a:spcBef>
        <a:spcAft>
          <a:spcPct val="0"/>
        </a:spcAft>
        <a:defRPr sz="2600" b="1" i="1">
          <a:solidFill>
            <a:schemeClr val="tx1"/>
          </a:solidFill>
          <a:latin typeface="Arial" pitchFamily="34" charset="0"/>
          <a:cs typeface="Arial" pitchFamily="34" charset="0"/>
        </a:defRPr>
      </a:lvl9pPr>
    </p:titleStyle>
    <p:bodyStyle>
      <a:lvl1pPr marL="273050" indent="-273050" algn="l" rtl="0" eaLnBrk="0" fontAlgn="base" hangingPunct="0">
        <a:spcBef>
          <a:spcPct val="20000"/>
        </a:spcBef>
        <a:spcAft>
          <a:spcPct val="0"/>
        </a:spcAft>
        <a:buClr>
          <a:srgbClr val="CF1C21"/>
        </a:buClr>
        <a:buSzPct val="80000"/>
        <a:buFont typeface="Wingdings" pitchFamily="2" charset="2"/>
        <a:buChar char="§"/>
        <a:defRPr sz="2200" kern="1200">
          <a:solidFill>
            <a:schemeClr val="tx1"/>
          </a:solidFill>
          <a:latin typeface="Arial" pitchFamily="34" charset="0"/>
          <a:ea typeface="+mn-ea"/>
          <a:cs typeface="Arial" pitchFamily="34" charset="0"/>
        </a:defRPr>
      </a:lvl1pPr>
      <a:lvl2pPr marL="450850" indent="-177800"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2pPr>
      <a:lvl3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3pPr>
      <a:lvl4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4pPr>
      <a:lvl5pPr marL="627063" indent="-176213" algn="l" rtl="0" eaLnBrk="0" fontAlgn="base" hangingPunct="0">
        <a:spcBef>
          <a:spcPct val="20000"/>
        </a:spcBef>
        <a:spcAft>
          <a:spcPct val="0"/>
        </a:spcAft>
        <a:buClr>
          <a:srgbClr val="CF1C21"/>
        </a:buClr>
        <a:buSzPct val="80000"/>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1"/>
            <a:r>
              <a:rPr lang="ar-LB" dirty="0" smtClean="0"/>
              <a:t>«الجميع </a:t>
            </a:r>
            <a:r>
              <a:rPr lang="ar-LB" dirty="0"/>
              <a:t>تحت سقف </a:t>
            </a:r>
            <a:r>
              <a:rPr lang="ar-LB" dirty="0" smtClean="0"/>
              <a:t>واحد</a:t>
            </a:r>
            <a:r>
              <a:rPr lang="ar-LB" dirty="0"/>
              <a:t>»</a:t>
            </a:r>
            <a:endParaRPr lang="nb-NO" dirty="0"/>
          </a:p>
        </p:txBody>
      </p:sp>
      <p:sp>
        <p:nvSpPr>
          <p:cNvPr id="3" name="Subtitle 2"/>
          <p:cNvSpPr>
            <a:spLocks noGrp="1"/>
          </p:cNvSpPr>
          <p:nvPr>
            <p:ph type="subTitle" idx="1"/>
          </p:nvPr>
        </p:nvSpPr>
        <p:spPr/>
        <p:txBody>
          <a:bodyPr/>
          <a:lstStyle/>
          <a:p>
            <a:pPr rtl="1"/>
            <a:r>
              <a:rPr lang="ar-SA" dirty="0"/>
              <a:t>أماكن اللجوء </a:t>
            </a:r>
            <a:endParaRPr lang="en-US" dirty="0" smtClean="0"/>
          </a:p>
          <a:p>
            <a:pPr rtl="1"/>
            <a:r>
              <a:rPr lang="ar-SA" dirty="0" smtClean="0"/>
              <a:t>والاستيطان </a:t>
            </a:r>
            <a:r>
              <a:rPr lang="ar-SA" dirty="0"/>
              <a:t>الدامجة للإعاقة في حالات الطوارئ</a:t>
            </a:r>
            <a:endParaRPr lang="en-US" dirty="0"/>
          </a:p>
        </p:txBody>
      </p:sp>
    </p:spTree>
    <p:extLst>
      <p:ext uri="{BB962C8B-B14F-4D97-AF65-F5344CB8AC3E}">
        <p14:creationId xmlns:p14="http://schemas.microsoft.com/office/powerpoint/2010/main" val="3827490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أنواع التقييم</a:t>
            </a:r>
            <a:endParaRPr lang="en-US" dirty="0"/>
          </a:p>
        </p:txBody>
      </p:sp>
      <p:sp>
        <p:nvSpPr>
          <p:cNvPr id="3" name="Content Placeholder 2"/>
          <p:cNvSpPr>
            <a:spLocks noGrp="1"/>
          </p:cNvSpPr>
          <p:nvPr>
            <p:ph idx="1"/>
          </p:nvPr>
        </p:nvSpPr>
        <p:spPr/>
        <p:txBody>
          <a:bodyPr/>
          <a:lstStyle/>
          <a:p>
            <a:pPr algn="r" rtl="1"/>
            <a:r>
              <a:rPr lang="ar-SA" dirty="0"/>
              <a:t>التقييم </a:t>
            </a:r>
            <a:r>
              <a:rPr lang="ar-SA" dirty="0" smtClean="0"/>
              <a:t>السريع</a:t>
            </a:r>
            <a:endParaRPr lang="nb-NO" dirty="0" smtClean="0"/>
          </a:p>
          <a:p>
            <a:pPr lvl="1" algn="r" rtl="1"/>
            <a:r>
              <a:rPr lang="ar-SA" dirty="0" smtClean="0"/>
              <a:t>مزيد </a:t>
            </a:r>
            <a:r>
              <a:rPr lang="ar-SA" dirty="0"/>
              <a:t>من التركيز على البيانات الثانوية</a:t>
            </a:r>
            <a:endParaRPr lang="nb-NO" dirty="0" smtClean="0"/>
          </a:p>
          <a:p>
            <a:pPr lvl="1" algn="r" rtl="1"/>
            <a:r>
              <a:rPr lang="ar-SA" dirty="0"/>
              <a:t>مواقع أقل تمت زيارتها وعدد قليل من مالكي المعلومات </a:t>
            </a:r>
            <a:r>
              <a:rPr lang="ar-SA" dirty="0" smtClean="0"/>
              <a:t>الأساسيين</a:t>
            </a:r>
            <a:endParaRPr lang="nb-NO" dirty="0" smtClean="0"/>
          </a:p>
          <a:p>
            <a:pPr lvl="1" algn="r" rtl="1"/>
            <a:r>
              <a:rPr lang="ar-SA" dirty="0"/>
              <a:t>الحاجة إلى </a:t>
            </a:r>
            <a:r>
              <a:rPr lang="ar-SA" dirty="0" smtClean="0"/>
              <a:t>الافتراضات</a:t>
            </a:r>
            <a:r>
              <a:rPr lang="nb-NO" dirty="0" smtClean="0"/>
              <a:t/>
            </a:r>
            <a:br>
              <a:rPr lang="nb-NO" dirty="0" smtClean="0"/>
            </a:br>
            <a:endParaRPr lang="nb-NO" sz="1000" dirty="0" smtClean="0"/>
          </a:p>
          <a:p>
            <a:pPr algn="r" rtl="1"/>
            <a:r>
              <a:rPr lang="ar-SA" dirty="0"/>
              <a:t>تقييم </a:t>
            </a:r>
            <a:r>
              <a:rPr lang="ar-SA" dirty="0" smtClean="0"/>
              <a:t>مفصل</a:t>
            </a:r>
            <a:endParaRPr lang="nb-NO" dirty="0" smtClean="0"/>
          </a:p>
          <a:p>
            <a:pPr lvl="1" algn="r" rtl="1"/>
            <a:r>
              <a:rPr lang="ar-SA" dirty="0"/>
              <a:t>المزيد من المواقع ومجموعة كاملة من مالكي </a:t>
            </a:r>
            <a:r>
              <a:rPr lang="ar-SA" dirty="0" smtClean="0"/>
              <a:t>المعلومات</a:t>
            </a:r>
            <a:endParaRPr lang="nb-NO" dirty="0" smtClean="0"/>
          </a:p>
          <a:p>
            <a:pPr lvl="1" algn="r" rtl="1"/>
            <a:r>
              <a:rPr lang="ar-SA" dirty="0"/>
              <a:t>استبدل الافتراضات ببيانات ذات </a:t>
            </a:r>
            <a:r>
              <a:rPr lang="ar-SA" dirty="0" smtClean="0"/>
              <a:t>مصداقية</a:t>
            </a:r>
            <a:r>
              <a:rPr lang="nb-NO" dirty="0" smtClean="0"/>
              <a:t/>
            </a:r>
            <a:br>
              <a:rPr lang="nb-NO" dirty="0" smtClean="0"/>
            </a:br>
            <a:endParaRPr lang="nb-NO" sz="1000" dirty="0" smtClean="0"/>
          </a:p>
          <a:p>
            <a:pPr algn="r" rtl="1"/>
            <a:r>
              <a:rPr lang="ar-SA" dirty="0"/>
              <a:t>التقييم </a:t>
            </a:r>
            <a:r>
              <a:rPr lang="ar-SA" dirty="0" smtClean="0"/>
              <a:t>المستمر</a:t>
            </a:r>
            <a:endParaRPr lang="nb-NO" dirty="0" smtClean="0"/>
          </a:p>
          <a:p>
            <a:pPr lvl="1" algn="r" rtl="1"/>
            <a:r>
              <a:rPr lang="ar-SA" dirty="0"/>
              <a:t>حدد مؤشرات </a:t>
            </a:r>
            <a:r>
              <a:rPr lang="ar-SA" dirty="0" smtClean="0"/>
              <a:t>للرصد</a:t>
            </a:r>
            <a:endParaRPr lang="nb-NO" dirty="0" smtClean="0"/>
          </a:p>
          <a:p>
            <a:pPr lvl="1" algn="r" rtl="1"/>
            <a:r>
              <a:rPr lang="ar-SA" dirty="0" smtClean="0"/>
              <a:t>دور </a:t>
            </a:r>
            <a:r>
              <a:rPr lang="ar-SA" dirty="0"/>
              <a:t>هام للمتطوعين في الصليب الأحمر والهلال الأحمر</a:t>
            </a:r>
            <a:endParaRPr lang="nb-NO" dirty="0" smtClean="0"/>
          </a:p>
        </p:txBody>
      </p:sp>
    </p:spTree>
    <p:extLst>
      <p:ext uri="{BB962C8B-B14F-4D97-AF65-F5344CB8AC3E}">
        <p14:creationId xmlns:p14="http://schemas.microsoft.com/office/powerpoint/2010/main" val="13683836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مصادر المعلومات</a:t>
            </a:r>
            <a:endParaRPr lang="en-US" dirty="0"/>
          </a:p>
        </p:txBody>
      </p:sp>
      <p:sp>
        <p:nvSpPr>
          <p:cNvPr id="3" name="Content Placeholder 2"/>
          <p:cNvSpPr>
            <a:spLocks noGrp="1"/>
          </p:cNvSpPr>
          <p:nvPr>
            <p:ph idx="1"/>
          </p:nvPr>
        </p:nvSpPr>
        <p:spPr/>
        <p:txBody>
          <a:bodyPr/>
          <a:lstStyle/>
          <a:p>
            <a:pPr algn="r" rtl="1"/>
            <a:r>
              <a:rPr lang="ar-SA" dirty="0"/>
              <a:t>أمثلة على البيانات الأولية</a:t>
            </a:r>
            <a:r>
              <a:rPr lang="en-US" dirty="0"/>
              <a:t>:</a:t>
            </a:r>
          </a:p>
          <a:p>
            <a:pPr lvl="1" algn="r" rtl="1"/>
            <a:r>
              <a:rPr lang="ar-SA" dirty="0"/>
              <a:t>زيارات ميدانية </a:t>
            </a:r>
            <a:r>
              <a:rPr lang="ar-SA" dirty="0" smtClean="0"/>
              <a:t>وملاحظات</a:t>
            </a:r>
            <a:endParaRPr lang="nb-NO" dirty="0" smtClean="0"/>
          </a:p>
          <a:p>
            <a:pPr lvl="1" algn="r" rtl="1"/>
            <a:r>
              <a:rPr lang="ar-SA" dirty="0"/>
              <a:t>استطلاعات </a:t>
            </a:r>
            <a:r>
              <a:rPr lang="ar-SA" dirty="0" smtClean="0"/>
              <a:t>واستبيانات</a:t>
            </a:r>
            <a:endParaRPr lang="nb-NO" dirty="0" smtClean="0"/>
          </a:p>
          <a:p>
            <a:pPr lvl="1" algn="r" rtl="1"/>
            <a:r>
              <a:rPr lang="ar-SA" dirty="0"/>
              <a:t>مالكي المعلومات الأساسيين ودراسات </a:t>
            </a:r>
            <a:r>
              <a:rPr lang="ar-SA" dirty="0" smtClean="0"/>
              <a:t>حالة</a:t>
            </a:r>
            <a:endParaRPr lang="nb-NO" dirty="0" smtClean="0"/>
          </a:p>
          <a:p>
            <a:pPr lvl="1" algn="r" rtl="1"/>
            <a:r>
              <a:rPr lang="ar-SA" dirty="0"/>
              <a:t>مجموعات </a:t>
            </a:r>
            <a:r>
              <a:rPr lang="ar-SA" dirty="0" smtClean="0"/>
              <a:t>التركيز</a:t>
            </a:r>
            <a:endParaRPr lang="nb-NO" dirty="0" smtClean="0"/>
          </a:p>
          <a:p>
            <a:pPr algn="r" rtl="1"/>
            <a:r>
              <a:rPr lang="ar-SA" dirty="0"/>
              <a:t>أمثلة على البيانات الثانوية</a:t>
            </a:r>
            <a:r>
              <a:rPr lang="en-US" dirty="0"/>
              <a:t>:</a:t>
            </a:r>
          </a:p>
          <a:p>
            <a:pPr lvl="1" algn="r" rtl="1"/>
            <a:r>
              <a:rPr lang="ar-SA" dirty="0"/>
              <a:t>بيانات الإحصاءات والتعدادات العامة والوطنية</a:t>
            </a:r>
            <a:endParaRPr lang="en-US" dirty="0"/>
          </a:p>
          <a:p>
            <a:pPr lvl="1" algn="r" rtl="1"/>
            <a:r>
              <a:rPr lang="ar-SA" dirty="0"/>
              <a:t>بيانات منظمات الأشخاص ذوي الإعاقة </a:t>
            </a:r>
            <a:r>
              <a:rPr lang="ar-LB" dirty="0"/>
              <a:t>(</a:t>
            </a:r>
            <a:r>
              <a:rPr lang="en-US" dirty="0"/>
              <a:t>DPOs</a:t>
            </a:r>
            <a:r>
              <a:rPr lang="ar-LB" dirty="0"/>
              <a:t>) </a:t>
            </a:r>
            <a:r>
              <a:rPr lang="ar-SA" dirty="0"/>
              <a:t>والتسجيل</a:t>
            </a:r>
            <a:endParaRPr lang="en-US" dirty="0"/>
          </a:p>
          <a:p>
            <a:pPr lvl="1" algn="r" rtl="1"/>
            <a:r>
              <a:rPr lang="ar-SA" dirty="0"/>
              <a:t>خطط الاستعداد والإخلاء في حالة </a:t>
            </a:r>
            <a:r>
              <a:rPr lang="ar-SA" dirty="0" smtClean="0"/>
              <a:t>الطوارئ</a:t>
            </a:r>
            <a:endParaRPr lang="nb-NO" dirty="0" smtClean="0"/>
          </a:p>
          <a:p>
            <a:pPr lvl="1" algn="r" rtl="1"/>
            <a:r>
              <a:rPr lang="ar-SA" dirty="0"/>
              <a:t>تقارير المنظمات غير الحكومية بما يتعلق بالإعاقة في المنطقة</a:t>
            </a:r>
            <a:endParaRPr lang="en-US" dirty="0"/>
          </a:p>
          <a:p>
            <a:pPr lvl="1" algn="r" rtl="1"/>
            <a:r>
              <a:rPr lang="ar-SA" dirty="0"/>
              <a:t>خرائط وصور الأقمار </a:t>
            </a:r>
            <a:r>
              <a:rPr lang="ar-SA" dirty="0" smtClean="0"/>
              <a:t>الصناعية</a:t>
            </a:r>
            <a:endParaRPr lang="nb-NO" dirty="0" smtClean="0"/>
          </a:p>
        </p:txBody>
      </p:sp>
    </p:spTree>
    <p:extLst>
      <p:ext uri="{BB962C8B-B14F-4D97-AF65-F5344CB8AC3E}">
        <p14:creationId xmlns:p14="http://schemas.microsoft.com/office/powerpoint/2010/main" val="3779125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rtl="1"/>
            <a:r>
              <a:rPr lang="ar-SA" dirty="0"/>
              <a:t>التواصل مع ال</a:t>
            </a:r>
            <a:r>
              <a:rPr lang="en-US" dirty="0"/>
              <a:t>DPOs </a:t>
            </a:r>
          </a:p>
        </p:txBody>
      </p:sp>
      <p:sp>
        <p:nvSpPr>
          <p:cNvPr id="2" name="Content Placeholder 1"/>
          <p:cNvSpPr>
            <a:spLocks noGrp="1"/>
          </p:cNvSpPr>
          <p:nvPr>
            <p:ph idx="1"/>
          </p:nvPr>
        </p:nvSpPr>
        <p:spPr/>
        <p:txBody>
          <a:bodyPr/>
          <a:lstStyle/>
          <a:p>
            <a:pPr algn="r" rtl="1"/>
            <a:endParaRPr lang="nb-NO" kern="0" dirty="0" smtClean="0"/>
          </a:p>
          <a:p>
            <a:pPr algn="r" rtl="1"/>
            <a:endParaRPr lang="nb-NO" kern="0" dirty="0"/>
          </a:p>
          <a:p>
            <a:pPr algn="r" rtl="1"/>
            <a:endParaRPr lang="nb-NO" kern="0" dirty="0" smtClean="0"/>
          </a:p>
          <a:p>
            <a:pPr algn="r" rtl="1"/>
            <a:endParaRPr lang="nb-NO" kern="0" dirty="0"/>
          </a:p>
          <a:p>
            <a:pPr algn="r" rtl="1"/>
            <a:endParaRPr lang="nb-NO" kern="0" dirty="0" smtClean="0"/>
          </a:p>
          <a:p>
            <a:pPr algn="r" rtl="1"/>
            <a:r>
              <a:rPr lang="ar-SA" dirty="0"/>
              <a:t>أفكار حول دور </a:t>
            </a:r>
            <a:r>
              <a:rPr lang="ar-LB" dirty="0" smtClean="0"/>
              <a:t>ال</a:t>
            </a:r>
            <a:r>
              <a:rPr lang="en-US" dirty="0" smtClean="0"/>
              <a:t> DPOs </a:t>
            </a:r>
            <a:r>
              <a:rPr lang="ar-SA" dirty="0"/>
              <a:t>أثناء </a:t>
            </a:r>
            <a:r>
              <a:rPr lang="ar-LB" dirty="0"/>
              <a:t>ال</a:t>
            </a:r>
            <a:r>
              <a:rPr lang="ar-SA" dirty="0"/>
              <a:t>تحديد </a:t>
            </a:r>
            <a:r>
              <a:rPr lang="ar-SA" dirty="0" smtClean="0"/>
              <a:t>والتقييم</a:t>
            </a:r>
            <a:endParaRPr lang="nb-NO" kern="0" dirty="0"/>
          </a:p>
          <a:p>
            <a:pPr algn="r" rtl="1"/>
            <a:endParaRPr lang="nb-NO" kern="0" dirty="0"/>
          </a:p>
          <a:p>
            <a:pPr algn="r" rtl="1"/>
            <a:r>
              <a:rPr lang="ar-SA" dirty="0"/>
              <a:t>كيف يمكن دعم </a:t>
            </a:r>
            <a:r>
              <a:rPr lang="ar-SA" dirty="0" smtClean="0"/>
              <a:t>ال</a:t>
            </a:r>
            <a:r>
              <a:rPr lang="en-US" dirty="0" smtClean="0"/>
              <a:t> DPOs </a:t>
            </a:r>
            <a:r>
              <a:rPr lang="ar-LB" dirty="0"/>
              <a:t>ل</a:t>
            </a:r>
            <a:r>
              <a:rPr lang="ar-SA" dirty="0"/>
              <a:t>تلعب هذا الدور بشكل أكثر فاعليةً</a:t>
            </a:r>
            <a:r>
              <a:rPr lang="ar-SA" dirty="0" smtClean="0"/>
              <a:t>؟</a:t>
            </a:r>
            <a:endParaRPr lang="nb-NO" kern="0" dirty="0"/>
          </a:p>
          <a:p>
            <a:pPr algn="r" rtl="1"/>
            <a:endParaRPr lang="nb-NO"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7453" y="1772816"/>
            <a:ext cx="6220693" cy="15908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8328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LB" dirty="0"/>
              <a:t>ا</a:t>
            </a:r>
            <a:r>
              <a:rPr lang="ar-SA" dirty="0"/>
              <a:t>قرأ الكراسة 1.1 (</a:t>
            </a:r>
            <a:r>
              <a:rPr lang="nb-NO" dirty="0"/>
              <a:t>Sitrep #</a:t>
            </a:r>
            <a:r>
              <a:rPr lang="en-US" dirty="0"/>
              <a:t>1</a:t>
            </a:r>
            <a:r>
              <a:rPr lang="ar-LB" dirty="0" smtClean="0"/>
              <a:t>)</a:t>
            </a:r>
            <a:endParaRPr lang="nb-NO" dirty="0" smtClean="0"/>
          </a:p>
          <a:p>
            <a:pPr marL="0" indent="0" algn="r" rtl="1">
              <a:buNone/>
            </a:pPr>
            <a:endParaRPr lang="nb-NO" dirty="0" smtClean="0"/>
          </a:p>
          <a:p>
            <a:pPr algn="r" rtl="1"/>
            <a:r>
              <a:rPr lang="ar-SA" dirty="0"/>
              <a:t>حضّر للتقييم السريع</a:t>
            </a:r>
            <a:r>
              <a:rPr lang="en-US" dirty="0" smtClean="0"/>
              <a:t>.</a:t>
            </a:r>
            <a:endParaRPr lang="nb-NO" dirty="0"/>
          </a:p>
          <a:p>
            <a:pPr lvl="1" algn="r" rtl="1"/>
            <a:r>
              <a:rPr lang="ar-SA" dirty="0"/>
              <a:t>من وما هي مصادر المعلومات</a:t>
            </a:r>
            <a:r>
              <a:rPr lang="ar-SA" dirty="0" smtClean="0"/>
              <a:t>؟</a:t>
            </a:r>
            <a:endParaRPr lang="nb-NO" dirty="0"/>
          </a:p>
          <a:p>
            <a:pPr lvl="1" algn="r" rtl="1"/>
            <a:r>
              <a:rPr lang="ar-SA" dirty="0"/>
              <a:t>ما هي البيانات حول اللجوء والإعاقة التي سوف تبحث عنها؟</a:t>
            </a:r>
            <a:endParaRPr lang="en-US" dirty="0"/>
          </a:p>
          <a:p>
            <a:pPr lvl="1" algn="r" rtl="1"/>
            <a:r>
              <a:rPr lang="ar-SA" dirty="0"/>
              <a:t>ما هي الافتراضات الأساسية عندما تكون البيانات موجودة</a:t>
            </a:r>
            <a:r>
              <a:rPr lang="ar-SA" dirty="0" smtClean="0"/>
              <a:t>؟</a:t>
            </a:r>
            <a:endParaRPr lang="nb-NO" dirty="0" smtClean="0"/>
          </a:p>
        </p:txBody>
      </p:sp>
      <p:sp>
        <p:nvSpPr>
          <p:cNvPr id="3" name="Title 2"/>
          <p:cNvSpPr>
            <a:spLocks noGrp="1"/>
          </p:cNvSpPr>
          <p:nvPr>
            <p:ph type="title"/>
          </p:nvPr>
        </p:nvSpPr>
        <p:spPr/>
        <p:txBody>
          <a:bodyPr/>
          <a:lstStyle/>
          <a:p>
            <a:pPr algn="r" rtl="1"/>
            <a:r>
              <a:rPr lang="ar-SA" dirty="0"/>
              <a:t>3.3 التمرين 1 (50 دقيقة)</a:t>
            </a:r>
            <a:endParaRPr lang="en-US" dirty="0"/>
          </a:p>
        </p:txBody>
      </p:sp>
    </p:spTree>
    <p:extLst>
      <p:ext uri="{BB962C8B-B14F-4D97-AF65-F5344CB8AC3E}">
        <p14:creationId xmlns:p14="http://schemas.microsoft.com/office/powerpoint/2010/main" val="195527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اقرأ الكراسة 1.2 (</a:t>
            </a:r>
            <a:r>
              <a:rPr lang="nb-NO" dirty="0"/>
              <a:t>Sitrep </a:t>
            </a:r>
            <a:r>
              <a:rPr lang="ar-SA" dirty="0"/>
              <a:t># 2</a:t>
            </a:r>
            <a:r>
              <a:rPr lang="ar-SA" dirty="0" smtClean="0"/>
              <a:t>)</a:t>
            </a:r>
            <a:endParaRPr lang="nb-NO" dirty="0" smtClean="0"/>
          </a:p>
          <a:p>
            <a:pPr algn="r" rtl="1"/>
            <a:endParaRPr lang="nb-NO" dirty="0"/>
          </a:p>
          <a:p>
            <a:pPr algn="r" rtl="1"/>
            <a:r>
              <a:rPr lang="ar-SA" dirty="0"/>
              <a:t>حضّر لتقييم مفصل</a:t>
            </a:r>
            <a:r>
              <a:rPr lang="en-US" dirty="0" smtClean="0"/>
              <a:t>.</a:t>
            </a:r>
            <a:endParaRPr lang="nb-NO" dirty="0"/>
          </a:p>
          <a:p>
            <a:pPr lvl="1" algn="r" rtl="1"/>
            <a:r>
              <a:rPr lang="ar-SA" dirty="0"/>
              <a:t>حلل النتائج الأولية من التقييم السريع</a:t>
            </a:r>
            <a:r>
              <a:rPr lang="en-US" dirty="0" smtClean="0"/>
              <a:t>.</a:t>
            </a:r>
            <a:endParaRPr lang="nb-NO" dirty="0"/>
          </a:p>
          <a:p>
            <a:pPr lvl="1" algn="r" rtl="1"/>
            <a:r>
              <a:rPr lang="ar-SA" dirty="0"/>
              <a:t>من وما هي مصادر المعلومات</a:t>
            </a:r>
            <a:r>
              <a:rPr lang="ar-SA" dirty="0" smtClean="0"/>
              <a:t>؟</a:t>
            </a:r>
            <a:endParaRPr lang="nb-NO" dirty="0"/>
          </a:p>
          <a:p>
            <a:pPr lvl="1" algn="r" rtl="1"/>
            <a:r>
              <a:rPr lang="ar-SA" dirty="0"/>
              <a:t>ما هي البيانات حول اللجوء والإعاقة التي سوف تبحث عنها</a:t>
            </a:r>
            <a:r>
              <a:rPr lang="ar-SA" dirty="0" smtClean="0"/>
              <a:t>؟</a:t>
            </a:r>
            <a:endParaRPr lang="nb-NO" dirty="0"/>
          </a:p>
          <a:p>
            <a:pPr lvl="1" algn="r" rtl="1"/>
            <a:r>
              <a:rPr lang="ar-SA" dirty="0"/>
              <a:t>كیف یمكنك التحقق من الافتراضات وتحسین البيانات</a:t>
            </a:r>
            <a:r>
              <a:rPr lang="ar-SA" dirty="0" smtClean="0"/>
              <a:t>؟</a:t>
            </a:r>
            <a:endParaRPr lang="nb-NO" dirty="0"/>
          </a:p>
          <a:p>
            <a:pPr algn="r" rtl="1"/>
            <a:endParaRPr lang="nb-NO" dirty="0"/>
          </a:p>
        </p:txBody>
      </p:sp>
      <p:sp>
        <p:nvSpPr>
          <p:cNvPr id="3" name="Title 2"/>
          <p:cNvSpPr>
            <a:spLocks noGrp="1"/>
          </p:cNvSpPr>
          <p:nvPr>
            <p:ph type="title"/>
          </p:nvPr>
        </p:nvSpPr>
        <p:spPr/>
        <p:txBody>
          <a:bodyPr/>
          <a:lstStyle/>
          <a:p>
            <a:endParaRPr lang="nb-NO" dirty="0"/>
          </a:p>
        </p:txBody>
      </p:sp>
    </p:spTree>
    <p:extLst>
      <p:ext uri="{BB962C8B-B14F-4D97-AF65-F5344CB8AC3E}">
        <p14:creationId xmlns:p14="http://schemas.microsoft.com/office/powerpoint/2010/main" val="2893067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r" rtl="1"/>
            <a:r>
              <a:rPr lang="ar-SA" dirty="0"/>
              <a:t>كيف يمكننا أن نضع افتراضات مستنيرة بشأن قضايا الإعاقة خلال التقييمات السريعة</a:t>
            </a:r>
            <a:r>
              <a:rPr lang="ar-SA" dirty="0" smtClean="0"/>
              <a:t>؟</a:t>
            </a:r>
            <a:endParaRPr lang="nb-NO" dirty="0" smtClean="0"/>
          </a:p>
          <a:p>
            <a:pPr lvl="0" algn="r" rtl="1"/>
            <a:r>
              <a:rPr lang="ar-SA" dirty="0"/>
              <a:t>كيف يمكننا الاستفادة من مصادر البيانات الأولية لتحديد العوائق والاحتياجات في مرحلة مبكرة</a:t>
            </a:r>
            <a:r>
              <a:rPr lang="ar-SA" dirty="0" smtClean="0"/>
              <a:t>؟</a:t>
            </a:r>
            <a:endParaRPr lang="nb-NO" dirty="0" smtClean="0"/>
          </a:p>
          <a:p>
            <a:pPr lvl="0" algn="r" rtl="1"/>
            <a:r>
              <a:rPr lang="ar-SA" dirty="0"/>
              <a:t>إذا كان الأشخاص ذوي الإعاقة غير مرئيين ضمن مجتمع ما، فذلك لا يعني أنهم غير موجودين، بل هو مؤشر على وجود عوائق (مادية وسلوكية</a:t>
            </a:r>
            <a:r>
              <a:rPr lang="ar-SA" dirty="0" smtClean="0"/>
              <a:t>).</a:t>
            </a:r>
            <a:endParaRPr lang="en-GB" dirty="0" smtClean="0"/>
          </a:p>
        </p:txBody>
      </p:sp>
      <p:sp>
        <p:nvSpPr>
          <p:cNvPr id="3" name="Title 2"/>
          <p:cNvSpPr>
            <a:spLocks noGrp="1"/>
          </p:cNvSpPr>
          <p:nvPr>
            <p:ph type="title"/>
          </p:nvPr>
        </p:nvSpPr>
        <p:spPr/>
        <p:txBody>
          <a:bodyPr/>
          <a:lstStyle/>
          <a:p>
            <a:pPr algn="r" rtl="1"/>
            <a:r>
              <a:rPr lang="ar-SA" dirty="0"/>
              <a:t>3.4 ملخص (10 دقائق)</a:t>
            </a:r>
            <a:endParaRPr lang="en-US" dirty="0"/>
          </a:p>
        </p:txBody>
      </p:sp>
    </p:spTree>
    <p:extLst>
      <p:ext uri="{BB962C8B-B14F-4D97-AF65-F5344CB8AC3E}">
        <p14:creationId xmlns:p14="http://schemas.microsoft.com/office/powerpoint/2010/main" val="1287988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rtl="1"/>
            <a:r>
              <a:rPr lang="ar-SA" dirty="0"/>
              <a:t>الجلسة 3 </a:t>
            </a:r>
            <a:r>
              <a:rPr lang="ar-SA" dirty="0" smtClean="0"/>
              <a:t>التحديد</a:t>
            </a:r>
            <a:r>
              <a:rPr lang="en-US" dirty="0" smtClean="0"/>
              <a:t/>
            </a:r>
            <a:br>
              <a:rPr lang="en-US" dirty="0" smtClean="0"/>
            </a:br>
            <a:r>
              <a:rPr lang="ar-SA" dirty="0" smtClean="0"/>
              <a:t> </a:t>
            </a:r>
            <a:r>
              <a:rPr lang="ar-SA" dirty="0"/>
              <a:t>والتقييم الدامجين للإعاقة</a:t>
            </a:r>
            <a:endParaRPr lang="en-US" dirty="0"/>
          </a:p>
        </p:txBody>
      </p:sp>
      <p:sp>
        <p:nvSpPr>
          <p:cNvPr id="5" name="Subtitle 4"/>
          <p:cNvSpPr>
            <a:spLocks noGrp="1"/>
          </p:cNvSpPr>
          <p:nvPr>
            <p:ph type="subTitle" idx="1"/>
          </p:nvPr>
        </p:nvSpPr>
        <p:spPr/>
        <p:txBody>
          <a:bodyPr/>
          <a:lstStyle/>
          <a:p>
            <a:pPr rtl="1"/>
            <a:r>
              <a:rPr lang="en-US" b="0" dirty="0" smtClean="0"/>
              <a:t>)</a:t>
            </a:r>
            <a:r>
              <a:rPr lang="ar-LB" b="0" dirty="0" smtClean="0"/>
              <a:t>90 دقيقة</a:t>
            </a:r>
            <a:r>
              <a:rPr lang="en-US" b="0" dirty="0"/>
              <a:t>(</a:t>
            </a:r>
            <a:endParaRPr lang="nb-NO" b="0" dirty="0"/>
          </a:p>
        </p:txBody>
      </p:sp>
    </p:spTree>
    <p:extLst>
      <p:ext uri="{BB962C8B-B14F-4D97-AF65-F5344CB8AC3E}">
        <p14:creationId xmlns:p14="http://schemas.microsoft.com/office/powerpoint/2010/main" val="3933219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lvl="0" algn="r" rtl="1"/>
            <a:r>
              <a:rPr lang="ar-SA" dirty="0"/>
              <a:t>فهم أهمية إدماج الإعاقة ضمن جميع مراحل مشروع اللجوء والاستيطان بدءا بالتحديد والتقييم</a:t>
            </a:r>
            <a:r>
              <a:rPr lang="en-US" dirty="0" smtClean="0"/>
              <a:t>.</a:t>
            </a:r>
          </a:p>
          <a:p>
            <a:pPr lvl="0" algn="r" rtl="1"/>
            <a:endParaRPr lang="en-GB" dirty="0"/>
          </a:p>
          <a:p>
            <a:pPr lvl="0" algn="r" rtl="1"/>
            <a:r>
              <a:rPr lang="ar-SA" dirty="0"/>
              <a:t>التعرف على معلومات المصادر النموذجية والخطوات المطلوبة لإدماج قضايا الإعاقة ضمن المراحل المختلفة من عملية تقييمك للجوء</a:t>
            </a:r>
            <a:r>
              <a:rPr lang="en-US" dirty="0"/>
              <a:t>.</a:t>
            </a:r>
            <a:endParaRPr lang="nb-NO" dirty="0"/>
          </a:p>
        </p:txBody>
      </p:sp>
      <p:sp>
        <p:nvSpPr>
          <p:cNvPr id="4" name="Title 3"/>
          <p:cNvSpPr>
            <a:spLocks noGrp="1"/>
          </p:cNvSpPr>
          <p:nvPr>
            <p:ph type="title"/>
          </p:nvPr>
        </p:nvSpPr>
        <p:spPr/>
        <p:txBody>
          <a:bodyPr/>
          <a:lstStyle/>
          <a:p>
            <a:pPr algn="r" rtl="1"/>
            <a:r>
              <a:rPr lang="ar-SA" dirty="0"/>
              <a:t>أهداف الجلسة الثالثة</a:t>
            </a:r>
            <a:endParaRPr lang="en-US" dirty="0"/>
          </a:p>
        </p:txBody>
      </p:sp>
    </p:spTree>
    <p:extLst>
      <p:ext uri="{BB962C8B-B14F-4D97-AF65-F5344CB8AC3E}">
        <p14:creationId xmlns:p14="http://schemas.microsoft.com/office/powerpoint/2010/main" val="3600585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sv-SE" sz="2000" dirty="0" smtClean="0">
                <a:solidFill>
                  <a:srgbClr val="C00000"/>
                </a:solidFill>
              </a:rPr>
              <a:t> 3.1</a:t>
            </a:r>
            <a:r>
              <a:rPr lang="sv-SE" dirty="0" smtClean="0"/>
              <a:t> </a:t>
            </a:r>
            <a:r>
              <a:rPr lang="ar-SA" dirty="0"/>
              <a:t>إحصاءات الإعاقة (10 دقائق</a:t>
            </a:r>
            <a:r>
              <a:rPr lang="ar-SA" dirty="0" smtClean="0"/>
              <a:t>)</a:t>
            </a:r>
            <a:endParaRPr lang="en-US" dirty="0" smtClean="0"/>
          </a:p>
          <a:p>
            <a:pPr marL="0" indent="0" algn="r" rtl="1">
              <a:buNone/>
            </a:pPr>
            <a:endParaRPr lang="sv-SE" dirty="0" smtClean="0"/>
          </a:p>
          <a:p>
            <a:pPr marL="0" indent="0" algn="r" rtl="1">
              <a:buNone/>
            </a:pPr>
            <a:r>
              <a:rPr lang="sv-SE" sz="2000" dirty="0" smtClean="0">
                <a:solidFill>
                  <a:srgbClr val="C00000"/>
                </a:solidFill>
              </a:rPr>
              <a:t> 3.2</a:t>
            </a:r>
            <a:r>
              <a:rPr lang="sv-SE" dirty="0" smtClean="0"/>
              <a:t> </a:t>
            </a:r>
            <a:r>
              <a:rPr lang="ar-SA" dirty="0"/>
              <a:t>أنواع التقييمات (20 دقيقة)</a:t>
            </a:r>
            <a:endParaRPr lang="en-US" dirty="0"/>
          </a:p>
          <a:p>
            <a:pPr marL="0" indent="0" algn="r" rtl="1">
              <a:buNone/>
            </a:pPr>
            <a:endParaRPr lang="sv-SE" dirty="0" smtClean="0"/>
          </a:p>
          <a:p>
            <a:pPr marL="0" indent="0" algn="r" rtl="1">
              <a:buNone/>
            </a:pPr>
            <a:r>
              <a:rPr lang="sv-SE" sz="2000" dirty="0" smtClean="0">
                <a:solidFill>
                  <a:srgbClr val="C00000"/>
                </a:solidFill>
              </a:rPr>
              <a:t> 3.3</a:t>
            </a:r>
            <a:r>
              <a:rPr lang="sv-SE" dirty="0" smtClean="0"/>
              <a:t> </a:t>
            </a:r>
            <a:r>
              <a:rPr lang="ar-SA" dirty="0"/>
              <a:t>التمرين 1 (50 دقيقة</a:t>
            </a:r>
            <a:r>
              <a:rPr lang="ar-SA" dirty="0" smtClean="0"/>
              <a:t>)</a:t>
            </a:r>
            <a:endParaRPr lang="sv-SE" dirty="0" smtClean="0"/>
          </a:p>
          <a:p>
            <a:pPr marL="0" indent="0" algn="r" rtl="1">
              <a:buNone/>
            </a:pPr>
            <a:endParaRPr lang="sv-SE" dirty="0"/>
          </a:p>
          <a:p>
            <a:pPr marL="0" indent="0" algn="r" rtl="1">
              <a:buNone/>
            </a:pPr>
            <a:r>
              <a:rPr lang="sv-SE" sz="2000" dirty="0" smtClean="0">
                <a:solidFill>
                  <a:srgbClr val="C00000"/>
                </a:solidFill>
              </a:rPr>
              <a:t> 3.4</a:t>
            </a:r>
            <a:r>
              <a:rPr lang="sv-SE" dirty="0" smtClean="0"/>
              <a:t> </a:t>
            </a:r>
            <a:r>
              <a:rPr lang="ar-SA" dirty="0"/>
              <a:t>ملخص (10 دقائق</a:t>
            </a:r>
            <a:r>
              <a:rPr lang="ar-SA" dirty="0" smtClean="0"/>
              <a:t>)</a:t>
            </a:r>
            <a:endParaRPr lang="sv-SE" dirty="0" smtClean="0"/>
          </a:p>
          <a:p>
            <a:pPr marL="0" indent="0" algn="r" rtl="1">
              <a:buNone/>
            </a:pPr>
            <a:endParaRPr lang="sv-SE" dirty="0" smtClean="0"/>
          </a:p>
          <a:p>
            <a:pPr marL="0" indent="0" algn="r" rtl="1">
              <a:buNone/>
            </a:pPr>
            <a:endParaRPr lang="nb-NO" dirty="0"/>
          </a:p>
        </p:txBody>
      </p:sp>
      <p:sp>
        <p:nvSpPr>
          <p:cNvPr id="2" name="Title 1"/>
          <p:cNvSpPr>
            <a:spLocks noGrp="1"/>
          </p:cNvSpPr>
          <p:nvPr>
            <p:ph type="title"/>
          </p:nvPr>
        </p:nvSpPr>
        <p:spPr/>
        <p:txBody>
          <a:bodyPr/>
          <a:lstStyle/>
          <a:p>
            <a:pPr algn="r" rtl="1"/>
            <a:r>
              <a:rPr lang="ar-SA" dirty="0"/>
              <a:t>نظرة عامة للجلسة الثالثة</a:t>
            </a:r>
            <a:endParaRPr lang="en-US" dirty="0"/>
          </a:p>
        </p:txBody>
      </p:sp>
    </p:spTree>
    <p:extLst>
      <p:ext uri="{BB962C8B-B14F-4D97-AF65-F5344CB8AC3E}">
        <p14:creationId xmlns:p14="http://schemas.microsoft.com/office/powerpoint/2010/main" val="3425143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SA" dirty="0"/>
              <a:t>ماذا تقول البيانات المتوفرة من بلدك عن النسبة المئوية للأشخاص ذوي الإعاقة؟</a:t>
            </a:r>
            <a:endParaRPr lang="en-US" dirty="0"/>
          </a:p>
          <a:p>
            <a:pPr algn="r" rtl="1"/>
            <a:endParaRPr lang="sv-SE" dirty="0"/>
          </a:p>
          <a:p>
            <a:pPr algn="r" rtl="1"/>
            <a:r>
              <a:rPr lang="ar-SA" dirty="0"/>
              <a:t>توقع زيادة في الإعاقات المؤقتة والطويلة المدى بسبب حالة الطوارئ</a:t>
            </a:r>
            <a:r>
              <a:rPr lang="en-US" dirty="0"/>
              <a:t>.</a:t>
            </a:r>
            <a:endParaRPr lang="sv-SE" dirty="0"/>
          </a:p>
          <a:p>
            <a:pPr algn="r" rtl="1"/>
            <a:endParaRPr lang="sv-SE" dirty="0" smtClean="0"/>
          </a:p>
        </p:txBody>
      </p:sp>
      <p:sp>
        <p:nvSpPr>
          <p:cNvPr id="3" name="Title 2"/>
          <p:cNvSpPr>
            <a:spLocks noGrp="1"/>
          </p:cNvSpPr>
          <p:nvPr>
            <p:ph type="title"/>
          </p:nvPr>
        </p:nvSpPr>
        <p:spPr/>
        <p:txBody>
          <a:bodyPr/>
          <a:lstStyle/>
          <a:p>
            <a:pPr algn="r" rtl="1"/>
            <a:r>
              <a:rPr lang="sv-SE" dirty="0" smtClean="0"/>
              <a:t> 3.1 </a:t>
            </a:r>
            <a:r>
              <a:rPr lang="ar-SA" dirty="0"/>
              <a:t>إحصاءات الإعاقة (10 دقائق)</a:t>
            </a:r>
            <a:endParaRPr lang="nb-NO" dirty="0"/>
          </a:p>
        </p:txBody>
      </p:sp>
    </p:spTree>
    <p:extLst>
      <p:ext uri="{BB962C8B-B14F-4D97-AF65-F5344CB8AC3E}">
        <p14:creationId xmlns:p14="http://schemas.microsoft.com/office/powerpoint/2010/main" val="71313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691680" y="115888"/>
            <a:ext cx="5872162" cy="5751512"/>
          </a:xfrm>
        </p:spPr>
      </p:pic>
    </p:spTree>
    <p:extLst>
      <p:ext uri="{BB962C8B-B14F-4D97-AF65-F5344CB8AC3E}">
        <p14:creationId xmlns:p14="http://schemas.microsoft.com/office/powerpoint/2010/main" val="3598428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t>مصداقية البيانات</a:t>
            </a:r>
            <a:endParaRPr lang="en-US" dirty="0"/>
          </a:p>
        </p:txBody>
      </p:sp>
      <p:sp>
        <p:nvSpPr>
          <p:cNvPr id="3" name="Content Placeholder 2"/>
          <p:cNvSpPr>
            <a:spLocks noGrp="1"/>
          </p:cNvSpPr>
          <p:nvPr>
            <p:ph idx="1"/>
          </p:nvPr>
        </p:nvSpPr>
        <p:spPr/>
        <p:txBody>
          <a:bodyPr/>
          <a:lstStyle/>
          <a:p>
            <a:pPr algn="r" rtl="1"/>
            <a:r>
              <a:rPr lang="ar-SA" dirty="0" smtClean="0"/>
              <a:t>وفقا </a:t>
            </a:r>
            <a:r>
              <a:rPr lang="ar-SA" dirty="0"/>
              <a:t>للأسئلة</a:t>
            </a:r>
            <a:r>
              <a:rPr lang="en-US" dirty="0" smtClean="0"/>
              <a:t>:</a:t>
            </a:r>
            <a:endParaRPr lang="nb-NO" dirty="0" smtClean="0"/>
          </a:p>
          <a:p>
            <a:pPr lvl="1" algn="r" rtl="1"/>
            <a:r>
              <a:rPr lang="ar-SA" dirty="0"/>
              <a:t>ركز على مسألة الاعتلال (على سبيل المثال، بتر، كف بصر) </a:t>
            </a:r>
            <a:r>
              <a:rPr lang="ar-SA" dirty="0" smtClean="0"/>
              <a:t>أو</a:t>
            </a:r>
            <a:endParaRPr lang="nb-NO" dirty="0" smtClean="0"/>
          </a:p>
          <a:p>
            <a:pPr lvl="1" algn="r" rtl="1"/>
            <a:r>
              <a:rPr lang="ar-SA" dirty="0"/>
              <a:t>ركز على العوائق (مثل صعوبة صعود الدرج، وصعوبة القراءة</a:t>
            </a:r>
            <a:r>
              <a:rPr lang="ar-SA" dirty="0" smtClean="0"/>
              <a:t>)</a:t>
            </a:r>
            <a:r>
              <a:rPr lang="nb-NO" dirty="0" smtClean="0"/>
              <a:t/>
            </a:r>
            <a:br>
              <a:rPr lang="nb-NO" dirty="0" smtClean="0"/>
            </a:br>
            <a:endParaRPr lang="nb-NO" dirty="0" smtClean="0"/>
          </a:p>
          <a:p>
            <a:pPr algn="r" rtl="1"/>
            <a:r>
              <a:rPr lang="ar-SA" dirty="0"/>
              <a:t>المواقف السلبية تجاه الإعاقة في المجتمع المحلي</a:t>
            </a:r>
            <a:r>
              <a:rPr lang="en-US" dirty="0" smtClean="0"/>
              <a:t>.</a:t>
            </a:r>
            <a:r>
              <a:rPr lang="nb-NO" dirty="0" smtClean="0"/>
              <a:t/>
            </a:r>
            <a:br>
              <a:rPr lang="nb-NO" dirty="0" smtClean="0"/>
            </a:br>
            <a:endParaRPr lang="nb-NO" dirty="0" smtClean="0"/>
          </a:p>
          <a:p>
            <a:pPr algn="r" rtl="1"/>
            <a:r>
              <a:rPr lang="ar-SA" dirty="0"/>
              <a:t>سياسات الصحة العامة ومخصصات الإعاقة في البلد</a:t>
            </a:r>
            <a:r>
              <a:rPr lang="en-US" dirty="0"/>
              <a:t>.</a:t>
            </a:r>
          </a:p>
          <a:p>
            <a:pPr algn="r" rtl="1"/>
            <a:endParaRPr lang="nb-NO" dirty="0" smtClean="0"/>
          </a:p>
          <a:p>
            <a:pPr algn="r" rtl="1"/>
            <a:endParaRPr lang="nb-NO" dirty="0" smtClean="0"/>
          </a:p>
          <a:p>
            <a:pPr algn="r" rtl="1"/>
            <a:endParaRPr lang="nb-NO" dirty="0" smtClean="0"/>
          </a:p>
        </p:txBody>
      </p:sp>
    </p:spTree>
    <p:extLst>
      <p:ext uri="{BB962C8B-B14F-4D97-AF65-F5344CB8AC3E}">
        <p14:creationId xmlns:p14="http://schemas.microsoft.com/office/powerpoint/2010/main" val="794189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nb-NO" dirty="0"/>
          </a:p>
        </p:txBody>
      </p:sp>
      <p:sp>
        <p:nvSpPr>
          <p:cNvPr id="3" name="Title 2"/>
          <p:cNvSpPr>
            <a:spLocks noGrp="1"/>
          </p:cNvSpPr>
          <p:nvPr>
            <p:ph type="title"/>
          </p:nvPr>
        </p:nvSpPr>
        <p:spPr/>
        <p:txBody>
          <a:bodyPr/>
          <a:lstStyle/>
          <a:p>
            <a:pPr algn="r" rtl="1"/>
            <a:r>
              <a:rPr lang="ar-SA" dirty="0"/>
              <a:t>3.2 أنواع التقييمات (20 دقيقة)</a:t>
            </a:r>
            <a:endParaRPr lang="en-US" dirty="0"/>
          </a:p>
        </p:txBody>
      </p:sp>
    </p:spTree>
    <p:extLst>
      <p:ext uri="{BB962C8B-B14F-4D97-AF65-F5344CB8AC3E}">
        <p14:creationId xmlns:p14="http://schemas.microsoft.com/office/powerpoint/2010/main" val="883750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275856" y="1916832"/>
            <a:ext cx="2664296" cy="37775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b-NO"/>
          </a:p>
        </p:txBody>
      </p:sp>
      <p:sp>
        <p:nvSpPr>
          <p:cNvPr id="15" name="Rectangle 14"/>
          <p:cNvSpPr/>
          <p:nvPr/>
        </p:nvSpPr>
        <p:spPr>
          <a:xfrm>
            <a:off x="472568" y="1916832"/>
            <a:ext cx="2664296" cy="37775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b-NO"/>
          </a:p>
        </p:txBody>
      </p:sp>
      <p:sp>
        <p:nvSpPr>
          <p:cNvPr id="4" name="Title 3"/>
          <p:cNvSpPr>
            <a:spLocks noGrp="1"/>
          </p:cNvSpPr>
          <p:nvPr>
            <p:ph type="title"/>
          </p:nvPr>
        </p:nvSpPr>
        <p:spPr/>
        <p:txBody>
          <a:bodyPr/>
          <a:lstStyle/>
          <a:p>
            <a:pPr algn="r" rtl="1"/>
            <a:r>
              <a:rPr lang="ar-SA" dirty="0"/>
              <a:t>وثائق مرجعية</a:t>
            </a:r>
            <a:endParaRPr lang="en-US" dirty="0"/>
          </a:p>
        </p:txBody>
      </p:sp>
      <p:sp>
        <p:nvSpPr>
          <p:cNvPr id="10" name="Rectangle 9"/>
          <p:cNvSpPr/>
          <p:nvPr/>
        </p:nvSpPr>
        <p:spPr>
          <a:xfrm>
            <a:off x="6082622" y="1916832"/>
            <a:ext cx="2664296" cy="37775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b-NO"/>
          </a:p>
        </p:txBody>
      </p:sp>
      <p:pic>
        <p:nvPicPr>
          <p:cNvPr id="7" name="Picture 6" descr="Screen Clippi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4775" y="1844824"/>
            <a:ext cx="2664296" cy="3777530"/>
          </a:xfrm>
          <a:prstGeom prst="rect">
            <a:avLst/>
          </a:prstGeom>
        </p:spPr>
      </p:pic>
      <p:pic>
        <p:nvPicPr>
          <p:cNvPr id="14" name="Picture 13"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6301" y="1844825"/>
            <a:ext cx="2670499" cy="3777530"/>
          </a:xfrm>
          <a:prstGeom prst="rect">
            <a:avLst/>
          </a:prstGeom>
        </p:spPr>
      </p:pic>
      <p:pic>
        <p:nvPicPr>
          <p:cNvPr id="17" name="Picture 16"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8872" y="1844825"/>
            <a:ext cx="2659272" cy="3777530"/>
          </a:xfrm>
          <a:prstGeom prst="rect">
            <a:avLst/>
          </a:prstGeom>
        </p:spPr>
      </p:pic>
    </p:spTree>
    <p:extLst>
      <p:ext uri="{BB962C8B-B14F-4D97-AF65-F5344CB8AC3E}">
        <p14:creationId xmlns:p14="http://schemas.microsoft.com/office/powerpoint/2010/main" val="9959309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IFRC_English</Template>
  <TotalTime>27783</TotalTime>
  <Words>563</Words>
  <Application>Microsoft Office PowerPoint</Application>
  <PresentationFormat>On-screen Show (4:3)</PresentationFormat>
  <Paragraphs>92</Paragraphs>
  <Slides>15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Arial Rounded MT Bold</vt:lpstr>
      <vt:lpstr>Calibri</vt:lpstr>
      <vt:lpstr>Helvetica</vt:lpstr>
      <vt:lpstr>Times New Roman</vt:lpstr>
      <vt:lpstr>Wingdings</vt:lpstr>
      <vt:lpstr>Office Theme</vt:lpstr>
      <vt:lpstr>«الجميع تحت سقف واحد»</vt:lpstr>
      <vt:lpstr>الجلسة 3 التحديد  والتقييم الدامجين للإعاقة</vt:lpstr>
      <vt:lpstr>أهداف الجلسة الثالثة</vt:lpstr>
      <vt:lpstr>نظرة عامة للجلسة الثالثة</vt:lpstr>
      <vt:lpstr> 3.1 إحصاءات الإعاقة (10 دقائق)</vt:lpstr>
      <vt:lpstr>PowerPoint Presentation</vt:lpstr>
      <vt:lpstr>مصداقية البيانات</vt:lpstr>
      <vt:lpstr>3.2 أنواع التقييمات (20 دقيقة)</vt:lpstr>
      <vt:lpstr>وثائق مرجعية</vt:lpstr>
      <vt:lpstr>أنواع التقييم</vt:lpstr>
      <vt:lpstr>مصادر المعلومات</vt:lpstr>
      <vt:lpstr>التواصل مع الDPOs </vt:lpstr>
      <vt:lpstr>3.3 التمرين 1 (50 دقيقة)</vt:lpstr>
      <vt:lpstr>PowerPoint Presentation</vt:lpstr>
      <vt:lpstr>3.4 ملخص (10 دقائق)</vt:lpstr>
    </vt:vector>
  </TitlesOfParts>
  <Company>IFRC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Shelter in disaster response</dc:title>
  <dc:creator>Miguel Urquia</dc:creator>
  <cp:lastModifiedBy>Windows User</cp:lastModifiedBy>
  <cp:revision>843</cp:revision>
  <cp:lastPrinted>2013-07-03T15:02:31Z</cp:lastPrinted>
  <dcterms:created xsi:type="dcterms:W3CDTF">2014-04-10T05:50:45Z</dcterms:created>
  <dcterms:modified xsi:type="dcterms:W3CDTF">2017-11-15T07:43:34Z</dcterms:modified>
</cp:coreProperties>
</file>